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24"/>
  </p:notesMasterIdLst>
  <p:handoutMasterIdLst>
    <p:handoutMasterId r:id="rId25"/>
  </p:handoutMasterIdLst>
  <p:sldIdLst>
    <p:sldId id="920" r:id="rId2"/>
    <p:sldId id="983" r:id="rId3"/>
    <p:sldId id="976" r:id="rId4"/>
    <p:sldId id="985" r:id="rId5"/>
    <p:sldId id="986" r:id="rId6"/>
    <p:sldId id="987" r:id="rId7"/>
    <p:sldId id="988" r:id="rId8"/>
    <p:sldId id="994" r:id="rId9"/>
    <p:sldId id="996" r:id="rId10"/>
    <p:sldId id="989" r:id="rId11"/>
    <p:sldId id="990" r:id="rId12"/>
    <p:sldId id="991" r:id="rId13"/>
    <p:sldId id="992" r:id="rId14"/>
    <p:sldId id="993" r:id="rId15"/>
    <p:sldId id="995" r:id="rId16"/>
    <p:sldId id="998" r:id="rId17"/>
    <p:sldId id="997" r:id="rId18"/>
    <p:sldId id="999" r:id="rId19"/>
    <p:sldId id="1000" r:id="rId20"/>
    <p:sldId id="1001" r:id="rId21"/>
    <p:sldId id="984" r:id="rId22"/>
    <p:sldId id="804" r:id="rId23"/>
  </p:sldIdLst>
  <p:sldSz cx="12192000" cy="6858000"/>
  <p:notesSz cx="6858000" cy="9144000"/>
  <p:defaultTextStyle>
    <a:defPPr>
      <a:defRPr lang="zh-CN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E3DEC67-D806-4995-AABB-192EF5060B06}">
          <p14:sldIdLst>
            <p14:sldId id="920"/>
            <p14:sldId id="983"/>
            <p14:sldId id="976"/>
            <p14:sldId id="985"/>
            <p14:sldId id="986"/>
            <p14:sldId id="987"/>
            <p14:sldId id="988"/>
            <p14:sldId id="994"/>
            <p14:sldId id="996"/>
            <p14:sldId id="989"/>
            <p14:sldId id="990"/>
            <p14:sldId id="991"/>
            <p14:sldId id="992"/>
            <p14:sldId id="993"/>
            <p14:sldId id="995"/>
            <p14:sldId id="998"/>
            <p14:sldId id="997"/>
            <p14:sldId id="999"/>
            <p14:sldId id="1000"/>
            <p14:sldId id="1001"/>
            <p14:sldId id="984"/>
            <p14:sldId id="8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hiddenSlides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2600"/>
    <a:srgbClr val="FF8000"/>
    <a:srgbClr val="A30000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91" autoAdjust="0"/>
    <p:restoredTop sz="86410" autoAdjust="0"/>
  </p:normalViewPr>
  <p:slideViewPr>
    <p:cSldViewPr snapToGrid="0">
      <p:cViewPr varScale="1">
        <p:scale>
          <a:sx n="88" d="100"/>
          <a:sy n="88" d="100"/>
        </p:scale>
        <p:origin x="1824" y="60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-2597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284"/>
    </p:cViewPr>
  </p:sorterViewPr>
  <p:notesViewPr>
    <p:cSldViewPr snapToGrid="0">
      <p:cViewPr varScale="1">
        <p:scale>
          <a:sx n="96" d="100"/>
          <a:sy n="96" d="100"/>
        </p:scale>
        <p:origin x="6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6E495-074D-4A49-A062-D8E5D467D02D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F7EF5-C109-324F-9D29-7407436F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654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24AD7-4E24-49EC-8378-ED00CCEB1ED7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317EA-879D-4C18-A7FE-780B87215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25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62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工作新意图发现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402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1424" y="1700814"/>
            <a:ext cx="10363200" cy="1470025"/>
          </a:xfrm>
        </p:spPr>
        <p:txBody>
          <a:bodyPr>
            <a:normAutofit/>
          </a:bodyPr>
          <a:lstStyle>
            <a:lvl1pPr>
              <a:defRPr sz="36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431180"/>
            <a:ext cx="12192000" cy="213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DDB4344-6D08-F045-8258-D96AB1178DB2}"/>
              </a:ext>
            </a:extLst>
          </p:cNvPr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669" y="14507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3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5544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52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18A1B41-492D-2E41-8DBE-C3C15FEB1CFF}"/>
              </a:ext>
            </a:extLst>
          </p:cNvPr>
          <p:cNvSpPr/>
          <p:nvPr userDrawn="1"/>
        </p:nvSpPr>
        <p:spPr>
          <a:xfrm>
            <a:off x="-1" y="160021"/>
            <a:ext cx="12192001" cy="1120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3960" y="368165"/>
            <a:ext cx="10369184" cy="922115"/>
          </a:xfrm>
        </p:spPr>
        <p:txBody>
          <a:bodyPr>
            <a:noAutofit/>
          </a:bodyPr>
          <a:lstStyle>
            <a:lvl1pPr algn="l">
              <a:defRPr sz="3600" b="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0369183" cy="4525963"/>
          </a:xfrm>
        </p:spPr>
        <p:txBody>
          <a:bodyPr>
            <a:normAutofit/>
          </a:bodyPr>
          <a:lstStyle>
            <a:lvl1pPr marL="342874" indent="-342874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3000"/>
              <a:buFont typeface="Wingdings 2" pitchFamily="18" charset="2"/>
              <a:buChar char=""/>
              <a:defRPr lang="zh-CN" altLang="en-US" sz="24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895" indent="-285730">
              <a:buClr>
                <a:srgbClr val="B418B8"/>
              </a:buClr>
              <a:buSzPct val="80000"/>
              <a:buFont typeface="Wingdings" pitchFamily="2" charset="2"/>
              <a:buChar char="u"/>
              <a:defRPr lang="zh-CN" altLang="en-US" sz="20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2914" indent="-228584">
              <a:defRPr lang="zh-CN" altLang="en-US" sz="18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895" lvl="1" indent="-285730" algn="l" defTabSz="914332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80000"/>
              <a:buFont typeface="Wingdings 2" pitchFamily="18" charset="2"/>
              <a:buChar char=""/>
            </a:pPr>
            <a:r>
              <a:rPr lang="zh-CN" altLang="en-US" dirty="0"/>
              <a:t>第二级</a:t>
            </a:r>
          </a:p>
          <a:p>
            <a:pPr marL="1142914" lvl="2" indent="-228584" algn="l" defTabSz="914332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60000"/>
              <a:buFont typeface="Wingdings" pitchFamily="2" charset="2"/>
              <a:buChar char="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9" name="Group 40"/>
          <p:cNvGrpSpPr>
            <a:grpSpLocks noChangeAspect="1"/>
          </p:cNvGrpSpPr>
          <p:nvPr/>
        </p:nvGrpSpPr>
        <p:grpSpPr bwMode="auto">
          <a:xfrm>
            <a:off x="753441" y="5963974"/>
            <a:ext cx="11438560" cy="701675"/>
            <a:chOff x="0" y="3702"/>
            <a:chExt cx="5760" cy="465"/>
          </a:xfrm>
        </p:grpSpPr>
        <p:sp>
          <p:nvSpPr>
            <p:cNvPr id="10" name="Line 41"/>
            <p:cNvSpPr>
              <a:spLocks noChangeAspect="1" noChangeShapeType="1"/>
            </p:cNvSpPr>
            <p:nvPr/>
          </p:nvSpPr>
          <p:spPr bwMode="auto">
            <a:xfrm>
              <a:off x="0" y="4167"/>
              <a:ext cx="507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1" name="Line 42"/>
            <p:cNvSpPr>
              <a:spLocks noChangeAspect="1" noChangeShapeType="1"/>
            </p:cNvSpPr>
            <p:nvPr/>
          </p:nvSpPr>
          <p:spPr bwMode="auto">
            <a:xfrm>
              <a:off x="5578" y="4167"/>
              <a:ext cx="182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2" name="Line 43"/>
            <p:cNvSpPr>
              <a:spLocks noChangeAspect="1" noChangeShapeType="1"/>
            </p:cNvSpPr>
            <p:nvPr/>
          </p:nvSpPr>
          <p:spPr bwMode="auto">
            <a:xfrm rot="1800000">
              <a:off x="5318" y="3891"/>
              <a:ext cx="15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3" name="Line 44"/>
            <p:cNvSpPr>
              <a:spLocks noChangeAspect="1" noChangeShapeType="1"/>
            </p:cNvSpPr>
            <p:nvPr/>
          </p:nvSpPr>
          <p:spPr bwMode="auto">
            <a:xfrm rot="5400000">
              <a:off x="5098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14" name="Group 45"/>
            <p:cNvGrpSpPr>
              <a:grpSpLocks noChangeAspect="1"/>
            </p:cNvGrpSpPr>
            <p:nvPr/>
          </p:nvGrpSpPr>
          <p:grpSpPr bwMode="auto">
            <a:xfrm>
              <a:off x="5249" y="3981"/>
              <a:ext cx="98" cy="48"/>
              <a:chOff x="2595" y="2388"/>
              <a:chExt cx="389" cy="195"/>
            </a:xfrm>
          </p:grpSpPr>
          <p:sp>
            <p:nvSpPr>
              <p:cNvPr id="72" name="Arc 46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3" name="Arc 47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15" name="Line 48"/>
            <p:cNvSpPr>
              <a:spLocks noChangeAspect="1" noChangeShapeType="1"/>
            </p:cNvSpPr>
            <p:nvPr/>
          </p:nvSpPr>
          <p:spPr bwMode="auto">
            <a:xfrm rot="1800000">
              <a:off x="5317" y="3875"/>
              <a:ext cx="1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6" name="Line 49"/>
            <p:cNvSpPr>
              <a:spLocks noChangeAspect="1" noChangeShapeType="1"/>
            </p:cNvSpPr>
            <p:nvPr/>
          </p:nvSpPr>
          <p:spPr bwMode="auto">
            <a:xfrm rot="19800000">
              <a:off x="5173" y="3875"/>
              <a:ext cx="1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7" name="Line 50"/>
            <p:cNvSpPr>
              <a:spLocks noChangeAspect="1" noChangeShapeType="1"/>
            </p:cNvSpPr>
            <p:nvPr/>
          </p:nvSpPr>
          <p:spPr bwMode="auto">
            <a:xfrm rot="19800000">
              <a:off x="5180" y="3891"/>
              <a:ext cx="15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8" name="Line 51"/>
            <p:cNvSpPr>
              <a:spLocks noChangeAspect="1" noChangeShapeType="1"/>
            </p:cNvSpPr>
            <p:nvPr/>
          </p:nvSpPr>
          <p:spPr bwMode="auto">
            <a:xfrm rot="5400000">
              <a:off x="5378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9" name="Line 52"/>
            <p:cNvSpPr>
              <a:spLocks noChangeAspect="1" noChangeShapeType="1"/>
            </p:cNvSpPr>
            <p:nvPr/>
          </p:nvSpPr>
          <p:spPr bwMode="auto">
            <a:xfrm rot="5400000">
              <a:off x="5041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0" name="Line 53"/>
            <p:cNvSpPr>
              <a:spLocks noChangeAspect="1" noChangeShapeType="1"/>
            </p:cNvSpPr>
            <p:nvPr/>
          </p:nvSpPr>
          <p:spPr bwMode="auto">
            <a:xfrm rot="5400000">
              <a:off x="5137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1" name="Line 54"/>
            <p:cNvSpPr>
              <a:spLocks noChangeAspect="1" noChangeShapeType="1"/>
            </p:cNvSpPr>
            <p:nvPr/>
          </p:nvSpPr>
          <p:spPr bwMode="auto">
            <a:xfrm rot="5400000">
              <a:off x="5177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2" name="Line 55"/>
            <p:cNvSpPr>
              <a:spLocks noChangeAspect="1" noChangeShapeType="1"/>
            </p:cNvSpPr>
            <p:nvPr/>
          </p:nvSpPr>
          <p:spPr bwMode="auto">
            <a:xfrm rot="5400000">
              <a:off x="5294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3" name="Line 56"/>
            <p:cNvSpPr>
              <a:spLocks noChangeAspect="1" noChangeShapeType="1"/>
            </p:cNvSpPr>
            <p:nvPr/>
          </p:nvSpPr>
          <p:spPr bwMode="auto">
            <a:xfrm rot="5400000">
              <a:off x="5392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4" name="Line 57"/>
            <p:cNvSpPr>
              <a:spLocks noChangeAspect="1" noChangeShapeType="1"/>
            </p:cNvSpPr>
            <p:nvPr/>
          </p:nvSpPr>
          <p:spPr bwMode="auto">
            <a:xfrm rot="5400000">
              <a:off x="5275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5" name="Line 58"/>
            <p:cNvSpPr>
              <a:spLocks noChangeAspect="1" noChangeShapeType="1"/>
            </p:cNvSpPr>
            <p:nvPr/>
          </p:nvSpPr>
          <p:spPr bwMode="auto">
            <a:xfrm rot="5400000">
              <a:off x="522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6" name="Line 59"/>
            <p:cNvSpPr>
              <a:spLocks noChangeAspect="1" noChangeShapeType="1"/>
            </p:cNvSpPr>
            <p:nvPr/>
          </p:nvSpPr>
          <p:spPr bwMode="auto">
            <a:xfrm rot="5400000">
              <a:off x="5247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27" name="Group 60"/>
            <p:cNvGrpSpPr>
              <a:grpSpLocks noChangeAspect="1"/>
            </p:cNvGrpSpPr>
            <p:nvPr/>
          </p:nvGrpSpPr>
          <p:grpSpPr bwMode="auto">
            <a:xfrm>
              <a:off x="5287" y="4028"/>
              <a:ext cx="23" cy="13"/>
              <a:chOff x="2744" y="2557"/>
              <a:chExt cx="114" cy="57"/>
            </a:xfrm>
          </p:grpSpPr>
          <p:sp>
            <p:nvSpPr>
              <p:cNvPr id="70" name="Arc 61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1" name="Arc 62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28" name="Line 63"/>
            <p:cNvSpPr>
              <a:spLocks noChangeAspect="1" noChangeShapeType="1"/>
            </p:cNvSpPr>
            <p:nvPr/>
          </p:nvSpPr>
          <p:spPr bwMode="auto">
            <a:xfrm>
              <a:off x="5287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9" name="Line 64"/>
            <p:cNvSpPr>
              <a:spLocks noChangeAspect="1" noChangeShapeType="1"/>
            </p:cNvSpPr>
            <p:nvPr/>
          </p:nvSpPr>
          <p:spPr bwMode="auto">
            <a:xfrm>
              <a:off x="5230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0" name="Line 65"/>
            <p:cNvSpPr>
              <a:spLocks noChangeAspect="1" noChangeShapeType="1"/>
            </p:cNvSpPr>
            <p:nvPr/>
          </p:nvSpPr>
          <p:spPr bwMode="auto">
            <a:xfrm>
              <a:off x="5347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1" name="Line 66"/>
            <p:cNvSpPr>
              <a:spLocks noChangeAspect="1" noChangeShapeType="1"/>
            </p:cNvSpPr>
            <p:nvPr/>
          </p:nvSpPr>
          <p:spPr bwMode="auto">
            <a:xfrm>
              <a:off x="5465" y="4167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2" name="Line 67"/>
            <p:cNvSpPr>
              <a:spLocks noChangeAspect="1" noChangeShapeType="1"/>
            </p:cNvSpPr>
            <p:nvPr/>
          </p:nvSpPr>
          <p:spPr bwMode="auto">
            <a:xfrm>
              <a:off x="5160" y="4167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3" name="Line 68"/>
            <p:cNvSpPr>
              <a:spLocks noChangeAspect="1" noChangeShapeType="1"/>
            </p:cNvSpPr>
            <p:nvPr/>
          </p:nvSpPr>
          <p:spPr bwMode="auto">
            <a:xfrm>
              <a:off x="5160" y="3931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4" name="Line 69"/>
            <p:cNvSpPr>
              <a:spLocks noChangeAspect="1" noChangeShapeType="1"/>
            </p:cNvSpPr>
            <p:nvPr/>
          </p:nvSpPr>
          <p:spPr bwMode="auto">
            <a:xfrm>
              <a:off x="5465" y="3931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5" name="Line 70"/>
            <p:cNvSpPr>
              <a:spLocks noChangeAspect="1" noChangeShapeType="1"/>
            </p:cNvSpPr>
            <p:nvPr/>
          </p:nvSpPr>
          <p:spPr bwMode="auto">
            <a:xfrm>
              <a:off x="5471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6" name="Line 71"/>
            <p:cNvSpPr>
              <a:spLocks noChangeAspect="1" noChangeShapeType="1"/>
            </p:cNvSpPr>
            <p:nvPr/>
          </p:nvSpPr>
          <p:spPr bwMode="auto">
            <a:xfrm>
              <a:off x="5160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7" name="Line 72"/>
            <p:cNvSpPr>
              <a:spLocks noChangeAspect="1" noChangeShapeType="1"/>
            </p:cNvSpPr>
            <p:nvPr/>
          </p:nvSpPr>
          <p:spPr bwMode="auto">
            <a:xfrm rot="5400000">
              <a:off x="54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" name="Line 73"/>
            <p:cNvSpPr>
              <a:spLocks noChangeAspect="1" noChangeShapeType="1"/>
            </p:cNvSpPr>
            <p:nvPr/>
          </p:nvSpPr>
          <p:spPr bwMode="auto">
            <a:xfrm rot="5400000">
              <a:off x="5394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9" name="Line 74"/>
            <p:cNvSpPr>
              <a:spLocks noChangeAspect="1" noChangeShapeType="1"/>
            </p:cNvSpPr>
            <p:nvPr/>
          </p:nvSpPr>
          <p:spPr bwMode="auto">
            <a:xfrm>
              <a:off x="5512" y="3931"/>
              <a:ext cx="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0" name="Line 75"/>
            <p:cNvSpPr>
              <a:spLocks noChangeAspect="1" noChangeShapeType="1"/>
            </p:cNvSpPr>
            <p:nvPr/>
          </p:nvSpPr>
          <p:spPr bwMode="auto">
            <a:xfrm>
              <a:off x="5160" y="3810"/>
              <a:ext cx="3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" name="Line 76"/>
            <p:cNvSpPr>
              <a:spLocks noChangeAspect="1" noChangeShapeType="1"/>
            </p:cNvSpPr>
            <p:nvPr/>
          </p:nvSpPr>
          <p:spPr bwMode="auto">
            <a:xfrm>
              <a:off x="5175" y="3796"/>
              <a:ext cx="30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2" name="Group 77"/>
            <p:cNvGrpSpPr>
              <a:grpSpLocks noChangeAspect="1"/>
            </p:cNvGrpSpPr>
            <p:nvPr/>
          </p:nvGrpSpPr>
          <p:grpSpPr bwMode="auto">
            <a:xfrm>
              <a:off x="5078" y="3849"/>
              <a:ext cx="66" cy="67"/>
              <a:chOff x="1882" y="1842"/>
              <a:chExt cx="249" cy="250"/>
            </a:xfrm>
          </p:grpSpPr>
          <p:sp>
            <p:nvSpPr>
              <p:cNvPr id="66" name="Line 78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7" name="Line 79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8" name="Line 80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9" name="Line 81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grpSp>
          <p:nvGrpSpPr>
            <p:cNvPr id="43" name="Group 82"/>
            <p:cNvGrpSpPr>
              <a:grpSpLocks noChangeAspect="1"/>
            </p:cNvGrpSpPr>
            <p:nvPr/>
          </p:nvGrpSpPr>
          <p:grpSpPr bwMode="auto">
            <a:xfrm>
              <a:off x="5512" y="3849"/>
              <a:ext cx="66" cy="67"/>
              <a:chOff x="1882" y="1842"/>
              <a:chExt cx="249" cy="250"/>
            </a:xfrm>
          </p:grpSpPr>
          <p:sp>
            <p:nvSpPr>
              <p:cNvPr id="62" name="Line 83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3" name="Line 84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4" name="Line 85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5" name="Line 86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sp>
          <p:nvSpPr>
            <p:cNvPr id="44" name="Line 87"/>
            <p:cNvSpPr>
              <a:spLocks noChangeAspect="1" noChangeShapeType="1"/>
            </p:cNvSpPr>
            <p:nvPr/>
          </p:nvSpPr>
          <p:spPr bwMode="auto">
            <a:xfrm rot="5400000">
              <a:off x="5107" y="3864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5" name="Line 88"/>
            <p:cNvSpPr>
              <a:spLocks noChangeAspect="1" noChangeShapeType="1"/>
            </p:cNvSpPr>
            <p:nvPr/>
          </p:nvSpPr>
          <p:spPr bwMode="auto">
            <a:xfrm rot="5400000">
              <a:off x="5443" y="3863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6" name="Group 89"/>
            <p:cNvGrpSpPr>
              <a:grpSpLocks noChangeAspect="1"/>
            </p:cNvGrpSpPr>
            <p:nvPr/>
          </p:nvGrpSpPr>
          <p:grpSpPr bwMode="auto">
            <a:xfrm>
              <a:off x="5175" y="3702"/>
              <a:ext cx="306" cy="175"/>
              <a:chOff x="2301" y="1281"/>
              <a:chExt cx="1220" cy="697"/>
            </a:xfrm>
          </p:grpSpPr>
          <p:sp>
            <p:nvSpPr>
              <p:cNvPr id="60" name="Arc 90"/>
              <p:cNvSpPr>
                <a:spLocks noChangeAspect="1"/>
              </p:cNvSpPr>
              <p:nvPr/>
            </p:nvSpPr>
            <p:spPr bwMode="auto">
              <a:xfrm flipH="1">
                <a:off x="230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53"/>
                  <a:gd name="T1" fmla="*/ 0 h 21600"/>
                  <a:gd name="T2" fmla="*/ 19053 w 19053"/>
                  <a:gd name="T3" fmla="*/ 11424 h 21600"/>
                  <a:gd name="T4" fmla="*/ 0 w 19053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53" h="21600" fill="none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</a:path>
                  <a:path w="19053" h="21600" stroke="0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61" name="Arc 91"/>
              <p:cNvSpPr>
                <a:spLocks noChangeAspect="1"/>
              </p:cNvSpPr>
              <p:nvPr/>
            </p:nvSpPr>
            <p:spPr bwMode="auto">
              <a:xfrm>
                <a:off x="291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80"/>
                  <a:gd name="T1" fmla="*/ 0 h 21600"/>
                  <a:gd name="T2" fmla="*/ 19080 w 19080"/>
                  <a:gd name="T3" fmla="*/ 11474 h 21600"/>
                  <a:gd name="T4" fmla="*/ 0 w 1908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80" h="21600" fill="none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</a:path>
                  <a:path w="19080" h="21600" stroke="0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47" name="Line 92"/>
            <p:cNvSpPr>
              <a:spLocks noChangeAspect="1" noChangeShapeType="1"/>
            </p:cNvSpPr>
            <p:nvPr/>
          </p:nvSpPr>
          <p:spPr bwMode="auto">
            <a:xfrm>
              <a:off x="5191" y="3982"/>
              <a:ext cx="3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8" name="Line 93"/>
            <p:cNvSpPr>
              <a:spLocks noChangeAspect="1" noChangeShapeType="1"/>
            </p:cNvSpPr>
            <p:nvPr/>
          </p:nvSpPr>
          <p:spPr bwMode="auto">
            <a:xfrm rot="5400000">
              <a:off x="5025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9" name="Line 94"/>
            <p:cNvSpPr>
              <a:spLocks noChangeAspect="1" noChangeShapeType="1"/>
            </p:cNvSpPr>
            <p:nvPr/>
          </p:nvSpPr>
          <p:spPr bwMode="auto">
            <a:xfrm rot="5400000">
              <a:off x="49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0" name="Line 95"/>
            <p:cNvSpPr>
              <a:spLocks noChangeAspect="1" noChangeShapeType="1"/>
            </p:cNvSpPr>
            <p:nvPr/>
          </p:nvSpPr>
          <p:spPr bwMode="auto">
            <a:xfrm>
              <a:off x="5078" y="3931"/>
              <a:ext cx="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1" name="Line 96"/>
            <p:cNvSpPr>
              <a:spLocks noChangeAspect="1" noChangeShapeType="1"/>
            </p:cNvSpPr>
            <p:nvPr/>
          </p:nvSpPr>
          <p:spPr bwMode="auto">
            <a:xfrm rot="5400000">
              <a:off x="5341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2" name="Line 97"/>
            <p:cNvSpPr>
              <a:spLocks noChangeAspect="1" noChangeShapeType="1"/>
            </p:cNvSpPr>
            <p:nvPr/>
          </p:nvSpPr>
          <p:spPr bwMode="auto">
            <a:xfrm rot="5400000">
              <a:off x="536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3" name="Group 98"/>
            <p:cNvGrpSpPr>
              <a:grpSpLocks noChangeAspect="1"/>
            </p:cNvGrpSpPr>
            <p:nvPr/>
          </p:nvGrpSpPr>
          <p:grpSpPr bwMode="auto">
            <a:xfrm>
              <a:off x="5404" y="4028"/>
              <a:ext cx="23" cy="13"/>
              <a:chOff x="2744" y="2557"/>
              <a:chExt cx="114" cy="57"/>
            </a:xfrm>
          </p:grpSpPr>
          <p:sp>
            <p:nvSpPr>
              <p:cNvPr id="58" name="Arc 99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9" name="Arc 100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54" name="Line 101"/>
            <p:cNvSpPr>
              <a:spLocks noChangeAspect="1" noChangeShapeType="1"/>
            </p:cNvSpPr>
            <p:nvPr/>
          </p:nvSpPr>
          <p:spPr bwMode="auto">
            <a:xfrm>
              <a:off x="5404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5" name="Group 102"/>
            <p:cNvGrpSpPr>
              <a:grpSpLocks noChangeAspect="1"/>
            </p:cNvGrpSpPr>
            <p:nvPr/>
          </p:nvGrpSpPr>
          <p:grpSpPr bwMode="auto">
            <a:xfrm>
              <a:off x="5366" y="3980"/>
              <a:ext cx="98" cy="49"/>
              <a:chOff x="2595" y="2388"/>
              <a:chExt cx="389" cy="195"/>
            </a:xfrm>
          </p:grpSpPr>
          <p:sp>
            <p:nvSpPr>
              <p:cNvPr id="56" name="Arc 103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7" name="Arc 104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17E88C99-71EA-D146-8EEB-C25BEED6B01D}"/>
              </a:ext>
            </a:extLst>
          </p:cNvPr>
          <p:cNvSpPr/>
          <p:nvPr userDrawn="1"/>
        </p:nvSpPr>
        <p:spPr>
          <a:xfrm>
            <a:off x="0" y="3050"/>
            <a:ext cx="12192000" cy="4088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solidFill>
                <a:srgbClr val="7030A0"/>
              </a:solidFill>
            </a:endParaRPr>
          </a:p>
        </p:txBody>
      </p:sp>
      <p:pic>
        <p:nvPicPr>
          <p:cNvPr id="76" name="圖片 75">
            <a:extLst>
              <a:ext uri="{FF2B5EF4-FFF2-40B4-BE49-F238E27FC236}">
                <a16:creationId xmlns:a16="http://schemas.microsoft.com/office/drawing/2014/main" id="{89994F0B-B355-A74C-B23B-7D65AB5D04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840" y="453276"/>
            <a:ext cx="792000" cy="792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331A434-26C6-8C4C-8FF0-1673B7A153EF}"/>
              </a:ext>
            </a:extLst>
          </p:cNvPr>
          <p:cNvSpPr txBox="1"/>
          <p:nvPr userDrawn="1"/>
        </p:nvSpPr>
        <p:spPr>
          <a:xfrm>
            <a:off x="5219699" y="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0468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6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Group 40"/>
          <p:cNvGrpSpPr>
            <a:grpSpLocks noChangeAspect="1"/>
          </p:cNvGrpSpPr>
          <p:nvPr userDrawn="1"/>
        </p:nvGrpSpPr>
        <p:grpSpPr bwMode="auto">
          <a:xfrm>
            <a:off x="753438" y="5963974"/>
            <a:ext cx="10841379" cy="701675"/>
            <a:chOff x="0" y="3702"/>
            <a:chExt cx="5760" cy="465"/>
          </a:xfrm>
        </p:grpSpPr>
        <p:sp>
          <p:nvSpPr>
            <p:cNvPr id="8" name="Line 41"/>
            <p:cNvSpPr>
              <a:spLocks noChangeAspect="1" noChangeShapeType="1"/>
            </p:cNvSpPr>
            <p:nvPr/>
          </p:nvSpPr>
          <p:spPr bwMode="auto">
            <a:xfrm>
              <a:off x="0" y="4167"/>
              <a:ext cx="507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9" name="Line 42"/>
            <p:cNvSpPr>
              <a:spLocks noChangeAspect="1" noChangeShapeType="1"/>
            </p:cNvSpPr>
            <p:nvPr/>
          </p:nvSpPr>
          <p:spPr bwMode="auto">
            <a:xfrm>
              <a:off x="5578" y="4167"/>
              <a:ext cx="182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0" name="Line 43"/>
            <p:cNvSpPr>
              <a:spLocks noChangeAspect="1" noChangeShapeType="1"/>
            </p:cNvSpPr>
            <p:nvPr/>
          </p:nvSpPr>
          <p:spPr bwMode="auto">
            <a:xfrm rot="1800000">
              <a:off x="5318" y="3891"/>
              <a:ext cx="15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1" name="Line 44"/>
            <p:cNvSpPr>
              <a:spLocks noChangeAspect="1" noChangeShapeType="1"/>
            </p:cNvSpPr>
            <p:nvPr/>
          </p:nvSpPr>
          <p:spPr bwMode="auto">
            <a:xfrm rot="5400000">
              <a:off x="5098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12" name="Group 45"/>
            <p:cNvGrpSpPr>
              <a:grpSpLocks noChangeAspect="1"/>
            </p:cNvGrpSpPr>
            <p:nvPr/>
          </p:nvGrpSpPr>
          <p:grpSpPr bwMode="auto">
            <a:xfrm>
              <a:off x="5249" y="3981"/>
              <a:ext cx="98" cy="48"/>
              <a:chOff x="2595" y="2388"/>
              <a:chExt cx="389" cy="195"/>
            </a:xfrm>
          </p:grpSpPr>
          <p:sp>
            <p:nvSpPr>
              <p:cNvPr id="70" name="Arc 46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1" name="Arc 47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13" name="Line 48"/>
            <p:cNvSpPr>
              <a:spLocks noChangeAspect="1" noChangeShapeType="1"/>
            </p:cNvSpPr>
            <p:nvPr/>
          </p:nvSpPr>
          <p:spPr bwMode="auto">
            <a:xfrm rot="1800000">
              <a:off x="5317" y="3875"/>
              <a:ext cx="1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4" name="Line 49"/>
            <p:cNvSpPr>
              <a:spLocks noChangeAspect="1" noChangeShapeType="1"/>
            </p:cNvSpPr>
            <p:nvPr/>
          </p:nvSpPr>
          <p:spPr bwMode="auto">
            <a:xfrm rot="19800000">
              <a:off x="5173" y="3875"/>
              <a:ext cx="1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5" name="Line 50"/>
            <p:cNvSpPr>
              <a:spLocks noChangeAspect="1" noChangeShapeType="1"/>
            </p:cNvSpPr>
            <p:nvPr/>
          </p:nvSpPr>
          <p:spPr bwMode="auto">
            <a:xfrm rot="19800000">
              <a:off x="5180" y="3891"/>
              <a:ext cx="15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6" name="Line 51"/>
            <p:cNvSpPr>
              <a:spLocks noChangeAspect="1" noChangeShapeType="1"/>
            </p:cNvSpPr>
            <p:nvPr/>
          </p:nvSpPr>
          <p:spPr bwMode="auto">
            <a:xfrm rot="5400000">
              <a:off x="5378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7" name="Line 52"/>
            <p:cNvSpPr>
              <a:spLocks noChangeAspect="1" noChangeShapeType="1"/>
            </p:cNvSpPr>
            <p:nvPr/>
          </p:nvSpPr>
          <p:spPr bwMode="auto">
            <a:xfrm rot="5400000">
              <a:off x="5041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8" name="Line 53"/>
            <p:cNvSpPr>
              <a:spLocks noChangeAspect="1" noChangeShapeType="1"/>
            </p:cNvSpPr>
            <p:nvPr/>
          </p:nvSpPr>
          <p:spPr bwMode="auto">
            <a:xfrm rot="5400000">
              <a:off x="5137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9" name="Line 54"/>
            <p:cNvSpPr>
              <a:spLocks noChangeAspect="1" noChangeShapeType="1"/>
            </p:cNvSpPr>
            <p:nvPr/>
          </p:nvSpPr>
          <p:spPr bwMode="auto">
            <a:xfrm rot="5400000">
              <a:off x="5177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0" name="Line 55"/>
            <p:cNvSpPr>
              <a:spLocks noChangeAspect="1" noChangeShapeType="1"/>
            </p:cNvSpPr>
            <p:nvPr/>
          </p:nvSpPr>
          <p:spPr bwMode="auto">
            <a:xfrm rot="5400000">
              <a:off x="5294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1" name="Line 56"/>
            <p:cNvSpPr>
              <a:spLocks noChangeAspect="1" noChangeShapeType="1"/>
            </p:cNvSpPr>
            <p:nvPr/>
          </p:nvSpPr>
          <p:spPr bwMode="auto">
            <a:xfrm rot="5400000">
              <a:off x="5392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2" name="Line 57"/>
            <p:cNvSpPr>
              <a:spLocks noChangeAspect="1" noChangeShapeType="1"/>
            </p:cNvSpPr>
            <p:nvPr/>
          </p:nvSpPr>
          <p:spPr bwMode="auto">
            <a:xfrm rot="5400000">
              <a:off x="5275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3" name="Line 58"/>
            <p:cNvSpPr>
              <a:spLocks noChangeAspect="1" noChangeShapeType="1"/>
            </p:cNvSpPr>
            <p:nvPr/>
          </p:nvSpPr>
          <p:spPr bwMode="auto">
            <a:xfrm rot="5400000">
              <a:off x="522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4" name="Line 59"/>
            <p:cNvSpPr>
              <a:spLocks noChangeAspect="1" noChangeShapeType="1"/>
            </p:cNvSpPr>
            <p:nvPr/>
          </p:nvSpPr>
          <p:spPr bwMode="auto">
            <a:xfrm rot="5400000">
              <a:off x="5247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25" name="Group 60"/>
            <p:cNvGrpSpPr>
              <a:grpSpLocks noChangeAspect="1"/>
            </p:cNvGrpSpPr>
            <p:nvPr/>
          </p:nvGrpSpPr>
          <p:grpSpPr bwMode="auto">
            <a:xfrm>
              <a:off x="5287" y="4028"/>
              <a:ext cx="23" cy="13"/>
              <a:chOff x="2744" y="2557"/>
              <a:chExt cx="114" cy="57"/>
            </a:xfrm>
          </p:grpSpPr>
          <p:sp>
            <p:nvSpPr>
              <p:cNvPr id="68" name="Arc 61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69" name="Arc 62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26" name="Line 63"/>
            <p:cNvSpPr>
              <a:spLocks noChangeAspect="1" noChangeShapeType="1"/>
            </p:cNvSpPr>
            <p:nvPr/>
          </p:nvSpPr>
          <p:spPr bwMode="auto">
            <a:xfrm>
              <a:off x="5287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7" name="Line 64"/>
            <p:cNvSpPr>
              <a:spLocks noChangeAspect="1" noChangeShapeType="1"/>
            </p:cNvSpPr>
            <p:nvPr/>
          </p:nvSpPr>
          <p:spPr bwMode="auto">
            <a:xfrm>
              <a:off x="5230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8" name="Line 65"/>
            <p:cNvSpPr>
              <a:spLocks noChangeAspect="1" noChangeShapeType="1"/>
            </p:cNvSpPr>
            <p:nvPr/>
          </p:nvSpPr>
          <p:spPr bwMode="auto">
            <a:xfrm>
              <a:off x="5347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9" name="Line 66"/>
            <p:cNvSpPr>
              <a:spLocks noChangeAspect="1" noChangeShapeType="1"/>
            </p:cNvSpPr>
            <p:nvPr/>
          </p:nvSpPr>
          <p:spPr bwMode="auto">
            <a:xfrm>
              <a:off x="5465" y="4167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0" name="Line 67"/>
            <p:cNvSpPr>
              <a:spLocks noChangeAspect="1" noChangeShapeType="1"/>
            </p:cNvSpPr>
            <p:nvPr/>
          </p:nvSpPr>
          <p:spPr bwMode="auto">
            <a:xfrm>
              <a:off x="5160" y="4167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1" name="Line 68"/>
            <p:cNvSpPr>
              <a:spLocks noChangeAspect="1" noChangeShapeType="1"/>
            </p:cNvSpPr>
            <p:nvPr/>
          </p:nvSpPr>
          <p:spPr bwMode="auto">
            <a:xfrm>
              <a:off x="5160" y="3931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2" name="Line 69"/>
            <p:cNvSpPr>
              <a:spLocks noChangeAspect="1" noChangeShapeType="1"/>
            </p:cNvSpPr>
            <p:nvPr/>
          </p:nvSpPr>
          <p:spPr bwMode="auto">
            <a:xfrm>
              <a:off x="5465" y="3931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3" name="Line 70"/>
            <p:cNvSpPr>
              <a:spLocks noChangeAspect="1" noChangeShapeType="1"/>
            </p:cNvSpPr>
            <p:nvPr/>
          </p:nvSpPr>
          <p:spPr bwMode="auto">
            <a:xfrm>
              <a:off x="5471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4" name="Line 71"/>
            <p:cNvSpPr>
              <a:spLocks noChangeAspect="1" noChangeShapeType="1"/>
            </p:cNvSpPr>
            <p:nvPr/>
          </p:nvSpPr>
          <p:spPr bwMode="auto">
            <a:xfrm>
              <a:off x="5160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5" name="Line 72"/>
            <p:cNvSpPr>
              <a:spLocks noChangeAspect="1" noChangeShapeType="1"/>
            </p:cNvSpPr>
            <p:nvPr/>
          </p:nvSpPr>
          <p:spPr bwMode="auto">
            <a:xfrm rot="5400000">
              <a:off x="54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6" name="Line 73"/>
            <p:cNvSpPr>
              <a:spLocks noChangeAspect="1" noChangeShapeType="1"/>
            </p:cNvSpPr>
            <p:nvPr/>
          </p:nvSpPr>
          <p:spPr bwMode="auto">
            <a:xfrm rot="5400000">
              <a:off x="5394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7" name="Line 74"/>
            <p:cNvSpPr>
              <a:spLocks noChangeAspect="1" noChangeShapeType="1"/>
            </p:cNvSpPr>
            <p:nvPr/>
          </p:nvSpPr>
          <p:spPr bwMode="auto">
            <a:xfrm>
              <a:off x="5512" y="3931"/>
              <a:ext cx="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" name="Line 75"/>
            <p:cNvSpPr>
              <a:spLocks noChangeAspect="1" noChangeShapeType="1"/>
            </p:cNvSpPr>
            <p:nvPr/>
          </p:nvSpPr>
          <p:spPr bwMode="auto">
            <a:xfrm>
              <a:off x="5160" y="3810"/>
              <a:ext cx="3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9" name="Line 76"/>
            <p:cNvSpPr>
              <a:spLocks noChangeAspect="1" noChangeShapeType="1"/>
            </p:cNvSpPr>
            <p:nvPr/>
          </p:nvSpPr>
          <p:spPr bwMode="auto">
            <a:xfrm>
              <a:off x="5175" y="3796"/>
              <a:ext cx="30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0" name="Group 77"/>
            <p:cNvGrpSpPr>
              <a:grpSpLocks noChangeAspect="1"/>
            </p:cNvGrpSpPr>
            <p:nvPr/>
          </p:nvGrpSpPr>
          <p:grpSpPr bwMode="auto">
            <a:xfrm>
              <a:off x="5078" y="3849"/>
              <a:ext cx="66" cy="67"/>
              <a:chOff x="1882" y="1842"/>
              <a:chExt cx="249" cy="250"/>
            </a:xfrm>
          </p:grpSpPr>
          <p:sp>
            <p:nvSpPr>
              <p:cNvPr id="64" name="Line 78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5" name="Line 79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6" name="Line 80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7" name="Line 81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grpSp>
          <p:nvGrpSpPr>
            <p:cNvPr id="41" name="Group 82"/>
            <p:cNvGrpSpPr>
              <a:grpSpLocks noChangeAspect="1"/>
            </p:cNvGrpSpPr>
            <p:nvPr/>
          </p:nvGrpSpPr>
          <p:grpSpPr bwMode="auto">
            <a:xfrm>
              <a:off x="5512" y="3849"/>
              <a:ext cx="66" cy="67"/>
              <a:chOff x="1882" y="1842"/>
              <a:chExt cx="249" cy="250"/>
            </a:xfrm>
          </p:grpSpPr>
          <p:sp>
            <p:nvSpPr>
              <p:cNvPr id="60" name="Line 83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1" name="Line 84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2" name="Line 85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3" name="Line 86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sp>
          <p:nvSpPr>
            <p:cNvPr id="42" name="Line 87"/>
            <p:cNvSpPr>
              <a:spLocks noChangeAspect="1" noChangeShapeType="1"/>
            </p:cNvSpPr>
            <p:nvPr/>
          </p:nvSpPr>
          <p:spPr bwMode="auto">
            <a:xfrm rot="5400000">
              <a:off x="5107" y="3864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3" name="Line 88"/>
            <p:cNvSpPr>
              <a:spLocks noChangeAspect="1" noChangeShapeType="1"/>
            </p:cNvSpPr>
            <p:nvPr/>
          </p:nvSpPr>
          <p:spPr bwMode="auto">
            <a:xfrm rot="5400000">
              <a:off x="5443" y="3863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4" name="Group 89"/>
            <p:cNvGrpSpPr>
              <a:grpSpLocks noChangeAspect="1"/>
            </p:cNvGrpSpPr>
            <p:nvPr/>
          </p:nvGrpSpPr>
          <p:grpSpPr bwMode="auto">
            <a:xfrm>
              <a:off x="5175" y="3702"/>
              <a:ext cx="306" cy="175"/>
              <a:chOff x="2301" y="1281"/>
              <a:chExt cx="1220" cy="697"/>
            </a:xfrm>
          </p:grpSpPr>
          <p:sp>
            <p:nvSpPr>
              <p:cNvPr id="58" name="Arc 90"/>
              <p:cNvSpPr>
                <a:spLocks noChangeAspect="1"/>
              </p:cNvSpPr>
              <p:nvPr/>
            </p:nvSpPr>
            <p:spPr bwMode="auto">
              <a:xfrm flipH="1">
                <a:off x="230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53"/>
                  <a:gd name="T1" fmla="*/ 0 h 21600"/>
                  <a:gd name="T2" fmla="*/ 19053 w 19053"/>
                  <a:gd name="T3" fmla="*/ 11424 h 21600"/>
                  <a:gd name="T4" fmla="*/ 0 w 19053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53" h="21600" fill="none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</a:path>
                  <a:path w="19053" h="21600" stroke="0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9" name="Arc 91"/>
              <p:cNvSpPr>
                <a:spLocks noChangeAspect="1"/>
              </p:cNvSpPr>
              <p:nvPr/>
            </p:nvSpPr>
            <p:spPr bwMode="auto">
              <a:xfrm>
                <a:off x="291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80"/>
                  <a:gd name="T1" fmla="*/ 0 h 21600"/>
                  <a:gd name="T2" fmla="*/ 19080 w 19080"/>
                  <a:gd name="T3" fmla="*/ 11474 h 21600"/>
                  <a:gd name="T4" fmla="*/ 0 w 1908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80" h="21600" fill="none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</a:path>
                  <a:path w="19080" h="21600" stroke="0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45" name="Line 92"/>
            <p:cNvSpPr>
              <a:spLocks noChangeAspect="1" noChangeShapeType="1"/>
            </p:cNvSpPr>
            <p:nvPr/>
          </p:nvSpPr>
          <p:spPr bwMode="auto">
            <a:xfrm>
              <a:off x="5191" y="3982"/>
              <a:ext cx="3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6" name="Line 93"/>
            <p:cNvSpPr>
              <a:spLocks noChangeAspect="1" noChangeShapeType="1"/>
            </p:cNvSpPr>
            <p:nvPr/>
          </p:nvSpPr>
          <p:spPr bwMode="auto">
            <a:xfrm rot="5400000">
              <a:off x="5025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7" name="Line 94"/>
            <p:cNvSpPr>
              <a:spLocks noChangeAspect="1" noChangeShapeType="1"/>
            </p:cNvSpPr>
            <p:nvPr/>
          </p:nvSpPr>
          <p:spPr bwMode="auto">
            <a:xfrm rot="5400000">
              <a:off x="49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8" name="Line 95"/>
            <p:cNvSpPr>
              <a:spLocks noChangeAspect="1" noChangeShapeType="1"/>
            </p:cNvSpPr>
            <p:nvPr/>
          </p:nvSpPr>
          <p:spPr bwMode="auto">
            <a:xfrm>
              <a:off x="5078" y="3931"/>
              <a:ext cx="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9" name="Line 96"/>
            <p:cNvSpPr>
              <a:spLocks noChangeAspect="1" noChangeShapeType="1"/>
            </p:cNvSpPr>
            <p:nvPr/>
          </p:nvSpPr>
          <p:spPr bwMode="auto">
            <a:xfrm rot="5400000">
              <a:off x="5341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0" name="Line 97"/>
            <p:cNvSpPr>
              <a:spLocks noChangeAspect="1" noChangeShapeType="1"/>
            </p:cNvSpPr>
            <p:nvPr/>
          </p:nvSpPr>
          <p:spPr bwMode="auto">
            <a:xfrm rot="5400000">
              <a:off x="536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1" name="Group 98"/>
            <p:cNvGrpSpPr>
              <a:grpSpLocks noChangeAspect="1"/>
            </p:cNvGrpSpPr>
            <p:nvPr/>
          </p:nvGrpSpPr>
          <p:grpSpPr bwMode="auto">
            <a:xfrm>
              <a:off x="5404" y="4028"/>
              <a:ext cx="23" cy="13"/>
              <a:chOff x="2744" y="2557"/>
              <a:chExt cx="114" cy="57"/>
            </a:xfrm>
          </p:grpSpPr>
          <p:sp>
            <p:nvSpPr>
              <p:cNvPr id="56" name="Arc 99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7" name="Arc 100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52" name="Line 101"/>
            <p:cNvSpPr>
              <a:spLocks noChangeAspect="1" noChangeShapeType="1"/>
            </p:cNvSpPr>
            <p:nvPr/>
          </p:nvSpPr>
          <p:spPr bwMode="auto">
            <a:xfrm>
              <a:off x="5404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3" name="Group 102"/>
            <p:cNvGrpSpPr>
              <a:grpSpLocks noChangeAspect="1"/>
            </p:cNvGrpSpPr>
            <p:nvPr/>
          </p:nvGrpSpPr>
          <p:grpSpPr bwMode="auto">
            <a:xfrm>
              <a:off x="5366" y="3980"/>
              <a:ext cx="98" cy="49"/>
              <a:chOff x="2595" y="2388"/>
              <a:chExt cx="389" cy="195"/>
            </a:xfrm>
          </p:grpSpPr>
          <p:sp>
            <p:nvSpPr>
              <p:cNvPr id="54" name="Arc 103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5" name="Arc 104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86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58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7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3" y="1535117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21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152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1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5" y="273053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5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061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4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329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54768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873252"/>
            <a:ext cx="10972800" cy="4252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marL="742895" lvl="1" indent="-285730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80000"/>
              <a:buFont typeface="Wingdings 2" pitchFamily="18" charset="2"/>
              <a:buChar char=""/>
            </a:pPr>
            <a:r>
              <a:rPr lang="zh-CN" altLang="en-US" dirty="0"/>
              <a:t>第二级</a:t>
            </a:r>
          </a:p>
          <a:p>
            <a:pPr marL="1142914" lvl="2" indent="-228584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60000"/>
              <a:buFont typeface="Wingdings" pitchFamily="2" charset="2"/>
              <a:buChar char="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37600" y="630872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 txBox="1">
            <a:spLocks/>
          </p:cNvSpPr>
          <p:nvPr userDrawn="1"/>
        </p:nvSpPr>
        <p:spPr>
          <a:xfrm>
            <a:off x="429201" y="6295943"/>
            <a:ext cx="69410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b="1" kern="120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DB592A-0909-472D-A1D6-B1E0A3795436}" type="slidenum">
              <a:rPr lang="zh-CN" altLang="en-US" sz="1600" smtClean="0"/>
              <a:pPr/>
              <a:t>‹#›</a:t>
            </a:fld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60414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hf hdr="0" ftr="0" dt="0"/>
  <p:txStyles>
    <p:titleStyle>
      <a:lvl1pPr algn="ctr" defTabSz="91433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342874" indent="-342874" algn="l" defTabSz="914332" rtl="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lr>
          <a:srgbClr val="7030A0"/>
        </a:buClr>
        <a:buSzPct val="73000"/>
        <a:buFont typeface="Wingdings 2" pitchFamily="18" charset="2"/>
        <a:buChar char=""/>
        <a:defRPr lang="zh-CN" altLang="en-US" sz="2400" kern="1200" dirty="0" smtClean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  <a:lvl2pPr marL="742895" indent="-285730" algn="l" defTabSz="914332" rtl="0" eaLnBrk="1" latinLnBrk="0" hangingPunct="1">
        <a:spcBef>
          <a:spcPct val="20000"/>
        </a:spcBef>
        <a:buFont typeface="Arial" pitchFamily="34" charset="0"/>
        <a:buChar char="–"/>
        <a:defRPr lang="zh-CN" altLang="en-US" sz="2000" kern="1200" dirty="0" smtClean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2pPr>
      <a:lvl3pPr marL="114291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lang="zh-CN" altLang="en-US" sz="1800" kern="1200" dirty="0" smtClean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3pPr>
      <a:lvl4pPr marL="1600080" indent="-228584" algn="l" defTabSz="914332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16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4pPr>
      <a:lvl5pPr marL="2057247" indent="-228584" algn="l" defTabSz="914332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16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/>
              <a:t>Data Collection</a:t>
            </a:r>
            <a:br>
              <a:rPr lang="en-US" altLang="zh-CN" b="1" dirty="0" smtClean="0"/>
            </a:br>
            <a:r>
              <a:rPr lang="en-US" altLang="zh-CN" sz="2000" dirty="0" smtClean="0"/>
              <a:t>——</a:t>
            </a:r>
            <a:r>
              <a:rPr lang="en-US" altLang="zh-CN" sz="2000" smtClean="0"/>
              <a:t>Data Acquisition——</a:t>
            </a:r>
            <a:endParaRPr lang="zh-CN" altLang="en-US" sz="2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sz="1800" dirty="0" smtClean="0"/>
              <a:t>“Data Mining: Methods and Applications”</a:t>
            </a:r>
          </a:p>
          <a:p>
            <a:r>
              <a:rPr lang="zh-CN" altLang="en-US" sz="1800" dirty="0" smtClean="0"/>
              <a:t> 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1966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Acquisition——Data Discovery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233714"/>
            <a:ext cx="11228896" cy="5435599"/>
          </a:xfrm>
        </p:spPr>
        <p:txBody>
          <a:bodyPr>
            <a:normAutofit/>
          </a:bodyPr>
          <a:lstStyle/>
          <a:p>
            <a:r>
              <a:rPr lang="en-US" altLang="zh-CN" sz="2000" b="1" dirty="0" smtClean="0"/>
              <a:t>Data Searching</a:t>
            </a: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en-US" altLang="zh-CN" sz="1800" i="1" dirty="0"/>
              <a:t>Web </a:t>
            </a:r>
            <a:r>
              <a:rPr lang="en-US" altLang="zh-CN" sz="1800" dirty="0" smtClean="0"/>
              <a:t>: automatically </a:t>
            </a:r>
            <a:r>
              <a:rPr lang="en-US" altLang="zh-CN" sz="1800" dirty="0"/>
              <a:t>extract the useful </a:t>
            </a:r>
            <a:r>
              <a:rPr lang="en-US" altLang="zh-CN" sz="1800" dirty="0" smtClean="0"/>
              <a:t>ones. </a:t>
            </a:r>
            <a:r>
              <a:rPr lang="en-US" altLang="zh-CN" sz="1800" b="1" dirty="0" err="1"/>
              <a:t>WebTables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extracts all </a:t>
            </a:r>
            <a:r>
              <a:rPr lang="en-US" altLang="zh-CN" sz="1800" dirty="0"/>
              <a:t>Wikipedia </a:t>
            </a:r>
            <a:r>
              <a:rPr lang="en-US" altLang="zh-CN" sz="1800" dirty="0" err="1" smtClean="0"/>
              <a:t>infoboxes</a:t>
            </a:r>
            <a:r>
              <a:rPr lang="en-US" altLang="zh-CN" sz="1800" dirty="0" smtClean="0"/>
              <a:t>. A </a:t>
            </a:r>
            <a:r>
              <a:rPr lang="en-US" altLang="zh-CN" sz="1800" dirty="0"/>
              <a:t>service called </a:t>
            </a:r>
            <a:r>
              <a:rPr lang="en-US" altLang="zh-CN" sz="1800" i="1" u="sng" dirty="0"/>
              <a:t>Google Dataset Search </a:t>
            </a:r>
            <a:r>
              <a:rPr lang="en-US" altLang="zh-CN" sz="1800" dirty="0" smtClean="0"/>
              <a:t>was </a:t>
            </a:r>
            <a:r>
              <a:rPr lang="en-US" altLang="zh-CN" sz="1800" dirty="0"/>
              <a:t>launched for searching repositories of datasets on </a:t>
            </a:r>
            <a:r>
              <a:rPr lang="en-US" altLang="zh-CN" sz="1800" dirty="0" smtClean="0"/>
              <a:t>Web</a:t>
            </a:r>
            <a:r>
              <a:rPr lang="en-US" altLang="zh-CN" sz="1800" dirty="0"/>
              <a:t>. The motivation is that there are thousands of </a:t>
            </a:r>
            <a:r>
              <a:rPr lang="en-US" altLang="zh-CN" sz="1800" dirty="0" smtClean="0"/>
              <a:t>data repositories </a:t>
            </a:r>
            <a:r>
              <a:rPr lang="en-US" altLang="zh-CN" sz="1800" dirty="0"/>
              <a:t>on the Web that contain millions of datasets </a:t>
            </a:r>
            <a:r>
              <a:rPr lang="en-US" altLang="zh-CN" sz="1800" dirty="0" smtClean="0"/>
              <a:t>that are </a:t>
            </a:r>
            <a:r>
              <a:rPr lang="en-US" altLang="zh-CN" sz="1800" dirty="0"/>
              <a:t>not easy to </a:t>
            </a:r>
            <a:r>
              <a:rPr lang="en-US" altLang="zh-CN" sz="1800" dirty="0" smtClean="0"/>
              <a:t>search.</a:t>
            </a: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en-US" altLang="zh-CN" sz="1800" dirty="0"/>
              <a:t>In comparison to </a:t>
            </a:r>
            <a:r>
              <a:rPr lang="en-US" altLang="zh-CN" sz="1800" i="1" dirty="0"/>
              <a:t>GOODS</a:t>
            </a:r>
            <a:r>
              <a:rPr lang="en-US" altLang="zh-CN" sz="1800" dirty="0"/>
              <a:t>, Dataset Search targets the </a:t>
            </a:r>
            <a:r>
              <a:rPr lang="en-US" altLang="zh-CN" sz="1800" dirty="0" smtClean="0"/>
              <a:t>Web instead </a:t>
            </a:r>
            <a:r>
              <a:rPr lang="en-US" altLang="zh-CN" sz="1800" dirty="0"/>
              <a:t>of a </a:t>
            </a:r>
            <a:r>
              <a:rPr lang="en-US" altLang="zh-CN" sz="1800" i="1" dirty="0"/>
              <a:t>data </a:t>
            </a:r>
            <a:r>
              <a:rPr lang="en-US" altLang="zh-CN" sz="1800" i="1" dirty="0" smtClean="0"/>
              <a:t>lake</a:t>
            </a:r>
            <a:r>
              <a:rPr lang="en-US" altLang="zh-CN" sz="1800" dirty="0"/>
              <a:t>.</a:t>
            </a:r>
            <a:endParaRPr lang="en-US" altLang="zh-CN" sz="1800" b="1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24" y="3650343"/>
            <a:ext cx="2377976" cy="29431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215" y="3652049"/>
            <a:ext cx="2697710" cy="2941396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3834279" y="4893369"/>
            <a:ext cx="868936" cy="45705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583713" y="6154057"/>
            <a:ext cx="2191657" cy="439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Google Image Search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129" y="4229447"/>
            <a:ext cx="2871014" cy="132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6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Acquisition——Data </a:t>
            </a:r>
            <a:r>
              <a:rPr lang="en-US" altLang="zh-CN" sz="2000" b="1" dirty="0" smtClean="0"/>
              <a:t>Augmentation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233714"/>
            <a:ext cx="11250668" cy="5435599"/>
          </a:xfrm>
        </p:spPr>
        <p:txBody>
          <a:bodyPr>
            <a:normAutofit/>
          </a:bodyPr>
          <a:lstStyle/>
          <a:p>
            <a:r>
              <a:rPr lang="en-US" altLang="zh-CN" sz="2000" b="1" dirty="0" smtClean="0"/>
              <a:t>Data Augmentation</a:t>
            </a:r>
            <a:r>
              <a:rPr lang="en-US" altLang="zh-CN" sz="2000" dirty="0" smtClean="0"/>
              <a:t>: Another </a:t>
            </a:r>
            <a:r>
              <a:rPr lang="en-US" altLang="zh-CN" sz="2000" dirty="0"/>
              <a:t>approach to acquiring data is to augment existing datasets with external data</a:t>
            </a:r>
            <a:r>
              <a:rPr lang="en-US" altLang="zh-CN" sz="2000" dirty="0" smtClean="0"/>
              <a:t>.</a:t>
            </a:r>
          </a:p>
          <a:p>
            <a:pPr lvl="1"/>
            <a:r>
              <a:rPr lang="en-US" altLang="zh-CN" b="1" i="1" dirty="0"/>
              <a:t>A</a:t>
            </a:r>
            <a:r>
              <a:rPr lang="en-US" altLang="zh-CN" b="1" i="1" dirty="0" smtClean="0"/>
              <a:t>dding </a:t>
            </a:r>
            <a:r>
              <a:rPr lang="en-US" altLang="zh-CN" b="1" i="1" dirty="0"/>
              <a:t>pre-trained embeddings </a:t>
            </a:r>
            <a:r>
              <a:rPr lang="en-US" altLang="zh-CN" dirty="0"/>
              <a:t>is a </a:t>
            </a:r>
            <a:r>
              <a:rPr lang="en-US" altLang="zh-CN" dirty="0" smtClean="0"/>
              <a:t>common way </a:t>
            </a:r>
            <a:r>
              <a:rPr lang="en-US" altLang="zh-CN" dirty="0"/>
              <a:t>to increase the features to train </a:t>
            </a:r>
            <a:r>
              <a:rPr lang="en-US" altLang="zh-CN" dirty="0" smtClean="0"/>
              <a:t>on.</a:t>
            </a:r>
          </a:p>
          <a:p>
            <a:pPr lvl="1"/>
            <a:r>
              <a:rPr lang="en-US" altLang="zh-CN" b="1" i="1" dirty="0" smtClean="0"/>
              <a:t>Entity </a:t>
            </a:r>
            <a:r>
              <a:rPr lang="en-US" altLang="zh-CN" b="1" i="1" dirty="0"/>
              <a:t>augmentation techniques</a:t>
            </a:r>
            <a:r>
              <a:rPr lang="en-US" altLang="zh-CN" dirty="0"/>
              <a:t> </a:t>
            </a:r>
            <a:r>
              <a:rPr lang="en-US" altLang="zh-CN" dirty="0" smtClean="0"/>
              <a:t>have been </a:t>
            </a:r>
            <a:r>
              <a:rPr lang="en-US" altLang="zh-CN" dirty="0"/>
              <a:t>proposed to further enrich existing entity </a:t>
            </a:r>
            <a:r>
              <a:rPr lang="en-US" altLang="zh-CN" dirty="0" smtClean="0"/>
              <a:t>information</a:t>
            </a:r>
            <a:r>
              <a:rPr lang="en-US" altLang="zh-CN" sz="1600" dirty="0" smtClean="0"/>
              <a:t>.</a:t>
            </a:r>
          </a:p>
          <a:p>
            <a:pPr lvl="1"/>
            <a:r>
              <a:rPr lang="en-US" altLang="zh-CN" b="1" i="1" dirty="0"/>
              <a:t>Data integration </a:t>
            </a:r>
            <a:r>
              <a:rPr lang="en-US" altLang="zh-CN" dirty="0"/>
              <a:t>is a broad topic and can be </a:t>
            </a:r>
            <a:r>
              <a:rPr lang="en-US" altLang="zh-CN" dirty="0" smtClean="0"/>
              <a:t>considered as </a:t>
            </a:r>
            <a:r>
              <a:rPr lang="en-US" altLang="zh-CN" dirty="0"/>
              <a:t>data augmentation if we are extending existing </a:t>
            </a:r>
            <a:r>
              <a:rPr lang="en-US" altLang="zh-CN" dirty="0" smtClean="0"/>
              <a:t>datasets with </a:t>
            </a:r>
            <a:r>
              <a:rPr lang="en-US" altLang="zh-CN" dirty="0"/>
              <a:t>newly-acquired </a:t>
            </a:r>
            <a:r>
              <a:rPr lang="en-US" altLang="zh-CN" dirty="0" smtClean="0"/>
              <a:t>ones.</a:t>
            </a:r>
          </a:p>
          <a:p>
            <a:r>
              <a:rPr lang="en-US" altLang="zh-CN" sz="2000" i="1" dirty="0"/>
              <a:t>Deriving Latent </a:t>
            </a:r>
            <a:r>
              <a:rPr lang="en-US" altLang="zh-CN" sz="2000" i="1" dirty="0" smtClean="0"/>
              <a:t>Semantics </a:t>
            </a:r>
            <a:endParaRPr lang="en-US" altLang="zh-CN" sz="2000" dirty="0" smtClean="0"/>
          </a:p>
          <a:p>
            <a:pPr lvl="1"/>
            <a:r>
              <a:rPr lang="en-US" altLang="zh-CN" dirty="0" smtClean="0"/>
              <a:t>General Language Model</a:t>
            </a:r>
            <a:r>
              <a:rPr lang="en-US" altLang="zh-CN" i="1" dirty="0"/>
              <a:t>: Word2Vec</a:t>
            </a:r>
            <a:r>
              <a:rPr lang="zh-CN" altLang="en-US" dirty="0"/>
              <a:t>（</a:t>
            </a:r>
            <a:r>
              <a:rPr lang="en-US" altLang="zh-CN" dirty="0"/>
              <a:t>CBOW</a:t>
            </a:r>
            <a:r>
              <a:rPr lang="zh-CN" altLang="en-US" dirty="0"/>
              <a:t>，</a:t>
            </a:r>
            <a:r>
              <a:rPr lang="en-US" altLang="zh-CN" dirty="0" smtClean="0"/>
              <a:t>Skip-gram</a:t>
            </a:r>
            <a:r>
              <a:rPr lang="zh-CN" altLang="en-US" dirty="0" smtClean="0"/>
              <a:t>）</a:t>
            </a:r>
            <a:r>
              <a:rPr lang="zh-CN" altLang="en-US" i="1" dirty="0" smtClean="0"/>
              <a:t>，</a:t>
            </a:r>
            <a:r>
              <a:rPr lang="en-US" altLang="zh-CN" i="1" dirty="0" err="1" smtClean="0"/>
              <a:t>GloVe</a:t>
            </a:r>
            <a:r>
              <a:rPr lang="en-US" altLang="zh-CN" i="1" dirty="0" smtClean="0"/>
              <a:t>, Doc2Vec.</a:t>
            </a:r>
            <a:endParaRPr lang="en-US" altLang="zh-CN" i="1" dirty="0"/>
          </a:p>
          <a:p>
            <a:pPr lvl="1"/>
            <a:r>
              <a:rPr lang="en-US" altLang="zh-CN" dirty="0" smtClean="0"/>
              <a:t>Latent Topic Modeling:  </a:t>
            </a:r>
            <a:r>
              <a:rPr lang="en-US" altLang="zh-CN" dirty="0"/>
              <a:t>Latent </a:t>
            </a:r>
            <a:r>
              <a:rPr lang="en-US" altLang="zh-CN" dirty="0" err="1"/>
              <a:t>Dirichlet</a:t>
            </a:r>
            <a:r>
              <a:rPr lang="en-US" altLang="zh-CN" dirty="0"/>
              <a:t> </a:t>
            </a:r>
            <a:r>
              <a:rPr lang="en-US" altLang="zh-CN" dirty="0" smtClean="0"/>
              <a:t>Allocation </a:t>
            </a:r>
            <a:r>
              <a:rPr lang="en-US" altLang="zh-CN" dirty="0"/>
              <a:t>(LDA) </a:t>
            </a:r>
            <a:endParaRPr lang="en-US" altLang="zh-CN" dirty="0" smtClean="0"/>
          </a:p>
          <a:p>
            <a:r>
              <a:rPr lang="en-US" altLang="zh-CN" sz="2000" i="1" dirty="0"/>
              <a:t>Entity </a:t>
            </a:r>
            <a:r>
              <a:rPr lang="en-US" altLang="zh-CN" sz="2000" i="1" dirty="0" smtClean="0"/>
              <a:t>Augmentation</a:t>
            </a:r>
          </a:p>
          <a:p>
            <a:pPr lvl="1"/>
            <a:r>
              <a:rPr lang="en-US" altLang="zh-CN" sz="1600" i="1" dirty="0" smtClean="0"/>
              <a:t>Octopus and </a:t>
            </a:r>
            <a:r>
              <a:rPr lang="en-US" altLang="zh-CN" sz="1600" i="1" dirty="0" err="1" smtClean="0"/>
              <a:t>InfoGather</a:t>
            </a:r>
            <a:endParaRPr lang="en-US" altLang="zh-CN" sz="1600" i="1" dirty="0"/>
          </a:p>
        </p:txBody>
      </p:sp>
    </p:spTree>
    <p:extLst>
      <p:ext uri="{BB962C8B-B14F-4D97-AF65-F5344CB8AC3E}">
        <p14:creationId xmlns:p14="http://schemas.microsoft.com/office/powerpoint/2010/main" val="201152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Acquisition——Data Augmentation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233714"/>
            <a:ext cx="11228896" cy="5435599"/>
          </a:xfrm>
        </p:spPr>
        <p:txBody>
          <a:bodyPr>
            <a:normAutofit/>
          </a:bodyPr>
          <a:lstStyle/>
          <a:p>
            <a:r>
              <a:rPr lang="en-US" altLang="zh-CN" sz="2000" i="1" dirty="0"/>
              <a:t>Data </a:t>
            </a:r>
            <a:r>
              <a:rPr lang="en-US" altLang="zh-CN" sz="2000" i="1" dirty="0" smtClean="0"/>
              <a:t>Integration: </a:t>
            </a:r>
            <a:r>
              <a:rPr lang="en-US" altLang="zh-CN" sz="2000" dirty="0"/>
              <a:t>especially if we are extending existing data sets </a:t>
            </a:r>
            <a:r>
              <a:rPr lang="en-US" altLang="zh-CN" sz="2000" dirty="0" smtClean="0"/>
              <a:t>with other </a:t>
            </a:r>
            <a:r>
              <a:rPr lang="en-US" altLang="zh-CN" sz="2000" dirty="0"/>
              <a:t>acquired </a:t>
            </a:r>
            <a:r>
              <a:rPr lang="en-US" altLang="zh-CN" sz="2000" dirty="0" smtClean="0"/>
              <a:t>ones.</a:t>
            </a:r>
          </a:p>
          <a:p>
            <a:pPr lvl="1"/>
            <a:r>
              <a:rPr lang="en-US" altLang="zh-CN" sz="1600" i="1" dirty="0" smtClean="0"/>
              <a:t>Hamlet System, Hamlet++ systems</a:t>
            </a:r>
            <a:endParaRPr lang="en-US" altLang="zh-CN" sz="1600" i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950" y="3069023"/>
            <a:ext cx="4181023" cy="2801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441" y="2912329"/>
            <a:ext cx="423862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7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Acquisition——Data </a:t>
            </a:r>
            <a:r>
              <a:rPr lang="en-US" altLang="zh-CN" sz="2000" b="1" dirty="0" smtClean="0"/>
              <a:t>Generation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233714"/>
            <a:ext cx="11271284" cy="5435599"/>
          </a:xfrm>
        </p:spPr>
        <p:txBody>
          <a:bodyPr>
            <a:normAutofit/>
          </a:bodyPr>
          <a:lstStyle/>
          <a:p>
            <a:r>
              <a:rPr lang="en-US" altLang="zh-CN" sz="1800" b="1" dirty="0" smtClean="0"/>
              <a:t>Data Generation: </a:t>
            </a:r>
            <a:r>
              <a:rPr lang="en-US" altLang="zh-CN" sz="1800" dirty="0"/>
              <a:t>If there are no existing datasets that can be used for </a:t>
            </a:r>
            <a:r>
              <a:rPr lang="en-US" altLang="zh-CN" sz="1800" dirty="0" smtClean="0"/>
              <a:t>training, then </a:t>
            </a:r>
            <a:r>
              <a:rPr lang="en-US" altLang="zh-CN" sz="1800" dirty="0"/>
              <a:t>another option is to generate the datasets either manually or automatically. </a:t>
            </a:r>
            <a:endParaRPr lang="en-US" altLang="zh-CN" sz="1800" dirty="0" smtClean="0"/>
          </a:p>
          <a:p>
            <a:pPr lvl="1"/>
            <a:r>
              <a:rPr lang="en-US" altLang="zh-CN" sz="1800" dirty="0" smtClean="0"/>
              <a:t>Manual Construction : </a:t>
            </a:r>
            <a:r>
              <a:rPr lang="en-US" altLang="zh-CN" sz="1800" dirty="0"/>
              <a:t>crowdsourcing </a:t>
            </a:r>
            <a:r>
              <a:rPr lang="en-US" altLang="zh-CN" sz="1800" dirty="0" smtClean="0"/>
              <a:t>(</a:t>
            </a:r>
            <a:r>
              <a:rPr lang="zh-CN" altLang="en-US" sz="1800" dirty="0" smtClean="0"/>
              <a:t>众包</a:t>
            </a:r>
            <a:r>
              <a:rPr lang="en-US" altLang="zh-CN" sz="1800" dirty="0" smtClean="0"/>
              <a:t>)</a:t>
            </a:r>
          </a:p>
          <a:p>
            <a:pPr lvl="1"/>
            <a:r>
              <a:rPr lang="en-US" altLang="zh-CN" sz="1800" dirty="0" smtClean="0"/>
              <a:t>Automatic Techniques</a:t>
            </a:r>
          </a:p>
          <a:p>
            <a:r>
              <a:rPr lang="en-US" altLang="zh-CN" sz="1800" dirty="0" smtClean="0"/>
              <a:t> </a:t>
            </a:r>
            <a:r>
              <a:rPr lang="en-US" altLang="zh-CN" sz="1800" i="1" dirty="0" smtClean="0"/>
              <a:t>Crowdsourcing: </a:t>
            </a:r>
            <a:r>
              <a:rPr lang="en-US" altLang="zh-CN" sz="1800" dirty="0"/>
              <a:t>Amazon Mechanical Turk (HITs</a:t>
            </a:r>
            <a:r>
              <a:rPr lang="en-US" altLang="zh-CN" sz="1800" dirty="0" smtClean="0"/>
              <a:t>) and </a:t>
            </a:r>
            <a:r>
              <a:rPr lang="en-US" altLang="zh-CN" sz="1800" b="1" dirty="0" err="1"/>
              <a:t>ImageNet</a:t>
            </a:r>
            <a:r>
              <a:rPr lang="en-US" altLang="zh-CN" sz="1800" dirty="0"/>
              <a:t> Project</a:t>
            </a:r>
            <a:endParaRPr lang="en-US" altLang="zh-CN" sz="1800" i="1" dirty="0" smtClean="0"/>
          </a:p>
          <a:p>
            <a:pPr lvl="1"/>
            <a:r>
              <a:rPr lang="en-US" altLang="zh-CN" sz="1800" dirty="0" smtClean="0"/>
              <a:t>Data generation using </a:t>
            </a:r>
            <a:r>
              <a:rPr lang="en-US" altLang="zh-CN" sz="1800" dirty="0"/>
              <a:t>crowdsourcing can be divided into two steps: </a:t>
            </a:r>
            <a:r>
              <a:rPr lang="en-US" altLang="zh-CN" sz="1800" i="1" dirty="0"/>
              <a:t>gathering </a:t>
            </a:r>
            <a:r>
              <a:rPr lang="en-US" altLang="zh-CN" sz="1800" dirty="0"/>
              <a:t>data and </a:t>
            </a:r>
            <a:r>
              <a:rPr lang="en-US" altLang="zh-CN" sz="1800" i="1" dirty="0"/>
              <a:t>preprocessing </a:t>
            </a:r>
            <a:r>
              <a:rPr lang="en-US" altLang="zh-CN" sz="1800" dirty="0"/>
              <a:t>data. </a:t>
            </a:r>
          </a:p>
          <a:p>
            <a:pPr lvl="2"/>
            <a:r>
              <a:rPr lang="en-US" altLang="zh-CN" i="1" dirty="0" smtClean="0"/>
              <a:t>Data gathering :</a:t>
            </a:r>
            <a:r>
              <a:rPr lang="en-US" altLang="zh-CN" dirty="0" smtClean="0"/>
              <a:t> is </a:t>
            </a:r>
            <a:r>
              <a:rPr lang="en-US" altLang="zh-CN" dirty="0"/>
              <a:t>not limited to collecting entire records of a </a:t>
            </a:r>
            <a:r>
              <a:rPr lang="en-US" altLang="zh-CN" dirty="0" smtClean="0"/>
              <a:t>table.</a:t>
            </a:r>
          </a:p>
          <a:p>
            <a:pPr lvl="2"/>
            <a:r>
              <a:rPr lang="en-US" altLang="zh-CN" i="1" dirty="0" smtClean="0"/>
              <a:t>Preprocessing data : </a:t>
            </a:r>
            <a:r>
              <a:rPr lang="en-US" altLang="zh-CN" dirty="0" smtClean="0"/>
              <a:t>Once </a:t>
            </a:r>
            <a:r>
              <a:rPr lang="en-US" altLang="zh-CN" dirty="0"/>
              <a:t>the data is gathered, one may want to preprocess the data to make it suitable for machine learning purposes</a:t>
            </a:r>
            <a:r>
              <a:rPr lang="en-US" altLang="zh-CN" dirty="0" smtClean="0"/>
              <a:t>.</a:t>
            </a:r>
          </a:p>
          <a:p>
            <a:pPr lvl="2"/>
            <a:r>
              <a:rPr lang="en-US" altLang="zh-CN" dirty="0"/>
              <a:t>For both gathering and preprocessing data</a:t>
            </a:r>
            <a:r>
              <a:rPr lang="en-US" altLang="zh-CN" b="1" i="1" dirty="0"/>
              <a:t>, quality control </a:t>
            </a:r>
            <a:r>
              <a:rPr lang="en-US" altLang="zh-CN" dirty="0"/>
              <a:t>is an important challenge as well.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800" y="5196114"/>
            <a:ext cx="3401286" cy="14731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627" y="5142081"/>
            <a:ext cx="2648857" cy="152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4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Acquisition——Data </a:t>
            </a:r>
            <a:r>
              <a:rPr lang="en-US" altLang="zh-CN" sz="2000" b="1" dirty="0" smtClean="0"/>
              <a:t>Generation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233714"/>
            <a:ext cx="11228896" cy="5435599"/>
          </a:xfrm>
        </p:spPr>
        <p:txBody>
          <a:bodyPr>
            <a:normAutofit/>
          </a:bodyPr>
          <a:lstStyle/>
          <a:p>
            <a:r>
              <a:rPr lang="en-US" altLang="zh-CN" sz="2000" i="1" dirty="0"/>
              <a:t>Synthetic Data Generation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: low </a:t>
            </a:r>
            <a:r>
              <a:rPr lang="en-US" altLang="zh-CN" sz="2000" dirty="0"/>
              <a:t>cost </a:t>
            </a:r>
            <a:r>
              <a:rPr lang="en-US" altLang="zh-CN" sz="2000" dirty="0" smtClean="0"/>
              <a:t>and flexibility </a:t>
            </a:r>
          </a:p>
          <a:p>
            <a:pPr lvl="1"/>
            <a:r>
              <a:rPr lang="en-US" altLang="zh-CN" sz="1600" dirty="0"/>
              <a:t>Generative Adversarial Networks(GANs)</a:t>
            </a:r>
          </a:p>
          <a:p>
            <a:pPr lvl="1"/>
            <a:r>
              <a:rPr lang="en-US" altLang="zh-CN" sz="1600" dirty="0"/>
              <a:t>Application-specific generation </a:t>
            </a:r>
            <a:r>
              <a:rPr lang="en-US" altLang="zh-CN" sz="1600" dirty="0" smtClean="0"/>
              <a:t>techniques</a:t>
            </a:r>
          </a:p>
          <a:p>
            <a:r>
              <a:rPr lang="en-US" altLang="zh-CN" sz="1600" b="1" i="1" dirty="0"/>
              <a:t>GANs </a:t>
            </a:r>
            <a:r>
              <a:rPr lang="en-US" altLang="zh-CN" sz="1600" dirty="0"/>
              <a:t>The key approach of a GAN is to train two </a:t>
            </a:r>
            <a:r>
              <a:rPr lang="en-US" altLang="zh-CN" sz="1600" dirty="0" smtClean="0"/>
              <a:t>contesting neural </a:t>
            </a:r>
            <a:r>
              <a:rPr lang="en-US" altLang="zh-CN" sz="1600" dirty="0"/>
              <a:t>networks: a generative network and a </a:t>
            </a:r>
            <a:r>
              <a:rPr lang="en-US" altLang="zh-CN" sz="1600" dirty="0" smtClean="0"/>
              <a:t>discriminative network</a:t>
            </a:r>
            <a:r>
              <a:rPr lang="en-US" altLang="zh-CN" sz="1600" dirty="0"/>
              <a:t>. The generative network learns to map from </a:t>
            </a:r>
            <a:r>
              <a:rPr lang="en-US" altLang="zh-CN" sz="1600" dirty="0" smtClean="0"/>
              <a:t>a latent </a:t>
            </a:r>
            <a:r>
              <a:rPr lang="en-US" altLang="zh-CN" sz="1600" dirty="0"/>
              <a:t>space to a data distribution, and the </a:t>
            </a:r>
            <a:r>
              <a:rPr lang="en-US" altLang="zh-CN" sz="1600" dirty="0" smtClean="0"/>
              <a:t>discriminative network </a:t>
            </a:r>
            <a:r>
              <a:rPr lang="en-US" altLang="zh-CN" sz="1600" dirty="0"/>
              <a:t>discriminates examples from the true </a:t>
            </a:r>
            <a:r>
              <a:rPr lang="en-US" altLang="zh-CN" sz="1600" dirty="0" smtClean="0"/>
              <a:t>distribution from </a:t>
            </a:r>
            <a:r>
              <a:rPr lang="en-US" altLang="zh-CN" sz="1600" dirty="0"/>
              <a:t>the candidates produced by the generative network. </a:t>
            </a:r>
            <a:endParaRPr lang="en-US" altLang="zh-CN" sz="16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165" y="3990250"/>
            <a:ext cx="5213803" cy="23778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3" y="3869710"/>
            <a:ext cx="6398532" cy="249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5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Acquisition——Data </a:t>
            </a:r>
            <a:r>
              <a:rPr lang="en-US" altLang="zh-CN" sz="2000" b="1" dirty="0" smtClean="0"/>
              <a:t>Generation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233714"/>
            <a:ext cx="11228896" cy="5435599"/>
          </a:xfrm>
        </p:spPr>
        <p:txBody>
          <a:bodyPr>
            <a:normAutofit/>
          </a:bodyPr>
          <a:lstStyle/>
          <a:p>
            <a:r>
              <a:rPr lang="en-US" altLang="zh-CN" sz="1800" b="1" i="1" dirty="0" smtClean="0"/>
              <a:t>Policies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Another recent approach is to use human-defined policies </a:t>
            </a:r>
            <a:r>
              <a:rPr lang="en-US" altLang="zh-CN" sz="1800" dirty="0" smtClean="0"/>
              <a:t>to </a:t>
            </a:r>
            <a:r>
              <a:rPr lang="en-US" altLang="zh-CN" sz="1800" dirty="0"/>
              <a:t>apply transformations to the images as long as they remain realistic</a:t>
            </a:r>
            <a:r>
              <a:rPr lang="en-US" altLang="zh-CN" sz="1800" dirty="0" smtClean="0"/>
              <a:t>.</a:t>
            </a:r>
          </a:p>
          <a:p>
            <a:r>
              <a:rPr lang="en-US" altLang="zh-CN" sz="1800" b="1" i="1" dirty="0"/>
              <a:t>Data-specific </a:t>
            </a:r>
            <a:r>
              <a:rPr lang="en-US" altLang="zh-CN" sz="1800" i="1" dirty="0" smtClean="0"/>
              <a:t>:</a:t>
            </a:r>
            <a:r>
              <a:rPr lang="en-US" altLang="zh-CN" sz="1800" dirty="0" smtClean="0"/>
              <a:t>We </a:t>
            </a:r>
            <a:r>
              <a:rPr lang="en-US" altLang="zh-CN" sz="1800" dirty="0"/>
              <a:t>now introduce data-specific techniques </a:t>
            </a:r>
            <a:r>
              <a:rPr lang="en-US" altLang="zh-CN" sz="1800" dirty="0" smtClean="0"/>
              <a:t>for generation</a:t>
            </a:r>
            <a:r>
              <a:rPr lang="en-US" altLang="zh-CN" sz="1800" dirty="0"/>
              <a:t>. Synthetic image generation is a </a:t>
            </a:r>
            <a:r>
              <a:rPr lang="en-US" altLang="zh-CN" sz="1800" dirty="0" smtClean="0"/>
              <a:t>heavily-studied topic </a:t>
            </a:r>
            <a:r>
              <a:rPr lang="en-US" altLang="zh-CN" sz="1800" dirty="0"/>
              <a:t>in the computer </a:t>
            </a:r>
            <a:r>
              <a:rPr lang="en-US" altLang="zh-CN" sz="1800" dirty="0" smtClean="0"/>
              <a:t>vision.</a:t>
            </a:r>
            <a:endParaRPr lang="en-US" altLang="zh-CN" sz="1800" b="1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532" y="3767182"/>
            <a:ext cx="4591221" cy="20183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55" y="3265860"/>
            <a:ext cx="6037944" cy="327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Acquisition——Data </a:t>
            </a:r>
            <a:r>
              <a:rPr lang="en-US" altLang="zh-CN" sz="2000" b="1" dirty="0" smtClean="0"/>
              <a:t>Generation</a:t>
            </a:r>
            <a:endParaRPr lang="zh-CN" altLang="en-US" sz="2000" b="1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280" y="2880403"/>
            <a:ext cx="2562225" cy="2533650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60" y="2527688"/>
            <a:ext cx="70485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4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Acquisition——Data </a:t>
            </a:r>
            <a:r>
              <a:rPr lang="en-US" altLang="zh-CN" sz="2000" b="1" dirty="0" smtClean="0"/>
              <a:t>Generation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233714"/>
            <a:ext cx="11228896" cy="5435599"/>
          </a:xfrm>
        </p:spPr>
        <p:txBody>
          <a:bodyPr>
            <a:normAutofit/>
          </a:bodyPr>
          <a:lstStyle/>
          <a:p>
            <a:r>
              <a:rPr lang="zh-CN" altLang="en-US" sz="1800" b="1" dirty="0" smtClean="0"/>
              <a:t>抖音“吗咿呀嘿”特效图</a:t>
            </a:r>
            <a:endParaRPr lang="en-US" altLang="zh-CN" sz="1800" b="1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573" y="2296557"/>
            <a:ext cx="5968313" cy="37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0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Acquisition——Data </a:t>
            </a:r>
            <a:r>
              <a:rPr lang="en-US" altLang="zh-CN" sz="2000" b="1" dirty="0" smtClean="0"/>
              <a:t>Generation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233714"/>
            <a:ext cx="11228896" cy="5435599"/>
          </a:xfrm>
        </p:spPr>
        <p:txBody>
          <a:bodyPr>
            <a:normAutofit/>
          </a:bodyPr>
          <a:lstStyle/>
          <a:p>
            <a:r>
              <a:rPr lang="en-US" altLang="zh-CN" sz="2000" b="1" dirty="0" err="1"/>
              <a:t>MyHeritage</a:t>
            </a:r>
            <a:r>
              <a:rPr lang="en-US" altLang="zh-CN" sz="2000" b="1" dirty="0"/>
              <a:t> </a:t>
            </a:r>
            <a:r>
              <a:rPr lang="zh-CN" altLang="en-US" sz="2000" b="1" dirty="0" smtClean="0"/>
              <a:t>网站 深度怀旧项目</a:t>
            </a:r>
            <a:endParaRPr lang="en-US" altLang="zh-CN" sz="2000" b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31" y="2872726"/>
            <a:ext cx="2453235" cy="2253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264" y="2767795"/>
            <a:ext cx="3069234" cy="24937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96" y="2767795"/>
            <a:ext cx="2884341" cy="249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9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Acquisition——Data </a:t>
            </a:r>
            <a:r>
              <a:rPr lang="en-US" altLang="zh-CN" sz="2000" b="1" dirty="0" smtClean="0"/>
              <a:t>Generation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233714"/>
            <a:ext cx="11228896" cy="5435599"/>
          </a:xfrm>
        </p:spPr>
        <p:txBody>
          <a:bodyPr>
            <a:normAutofit/>
          </a:bodyPr>
          <a:lstStyle/>
          <a:p>
            <a:r>
              <a:rPr lang="en-US" altLang="zh-CN" sz="2000" b="1" dirty="0" err="1"/>
              <a:t>MyHeritage</a:t>
            </a:r>
            <a:r>
              <a:rPr lang="en-US" altLang="zh-CN" sz="2000" b="1" dirty="0"/>
              <a:t> </a:t>
            </a:r>
            <a:r>
              <a:rPr lang="zh-CN" altLang="en-US" sz="2000" b="1" dirty="0" smtClean="0"/>
              <a:t>网站 深度怀旧项目</a:t>
            </a:r>
            <a:endParaRPr lang="en-US" altLang="zh-CN" sz="2000" b="1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19" y="3029405"/>
            <a:ext cx="99155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5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 smtClean="0"/>
              <a:t>Contents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Background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432FF"/>
                </a:solidFill>
              </a:rPr>
              <a:t>Data Acquisition</a:t>
            </a:r>
          </a:p>
          <a:p>
            <a:pPr lvl="1">
              <a:lnSpc>
                <a:spcPct val="150000"/>
              </a:lnSpc>
            </a:pPr>
            <a:r>
              <a:rPr lang="en-US" altLang="zh-CN" sz="1600" b="1" dirty="0" smtClean="0"/>
              <a:t>Data Discovery</a:t>
            </a:r>
          </a:p>
          <a:p>
            <a:pPr lvl="1">
              <a:lnSpc>
                <a:spcPct val="150000"/>
              </a:lnSpc>
            </a:pPr>
            <a:r>
              <a:rPr lang="en-US" altLang="zh-CN" sz="1600" b="1" dirty="0" smtClean="0"/>
              <a:t>Data Augmentation</a:t>
            </a:r>
          </a:p>
          <a:p>
            <a:pPr lvl="1">
              <a:lnSpc>
                <a:spcPct val="150000"/>
              </a:lnSpc>
            </a:pPr>
            <a:r>
              <a:rPr lang="en-US" altLang="zh-CN" sz="1600" b="1" dirty="0"/>
              <a:t>D</a:t>
            </a:r>
            <a:r>
              <a:rPr lang="en-US" altLang="zh-CN" sz="1600" b="1" dirty="0" smtClean="0"/>
              <a:t>ata Generation </a:t>
            </a:r>
            <a:endParaRPr lang="en-US" altLang="zh-CN" sz="1600" b="1" dirty="0" smtClean="0">
              <a:solidFill>
                <a:srgbClr val="0432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Data Labeling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Improvement of Existing Data and Models</a:t>
            </a:r>
          </a:p>
          <a:p>
            <a:r>
              <a:rPr lang="en-US" altLang="zh-CN" sz="2000" b="1" dirty="0"/>
              <a:t>How to Decide which Data Collection Techniques to Use When </a:t>
            </a:r>
            <a:endParaRPr lang="en-US" altLang="zh-CN" sz="2000" b="1" dirty="0" smtClean="0"/>
          </a:p>
          <a:p>
            <a:r>
              <a:rPr lang="en-US" altLang="zh-CN" sz="2000" b="1" dirty="0"/>
              <a:t>Interesting Future Research Challenge </a:t>
            </a:r>
          </a:p>
        </p:txBody>
      </p:sp>
    </p:spTree>
    <p:extLst>
      <p:ext uri="{BB962C8B-B14F-4D97-AF65-F5344CB8AC3E}">
        <p14:creationId xmlns:p14="http://schemas.microsoft.com/office/powerpoint/2010/main" val="373696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Acquisition——Data </a:t>
            </a:r>
            <a:r>
              <a:rPr lang="en-US" altLang="zh-CN" sz="2000" b="1" dirty="0" smtClean="0"/>
              <a:t>Generation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233714"/>
            <a:ext cx="11228896" cy="5435599"/>
          </a:xfrm>
        </p:spPr>
        <p:txBody>
          <a:bodyPr>
            <a:normAutofit/>
          </a:bodyPr>
          <a:lstStyle/>
          <a:p>
            <a:r>
              <a:rPr lang="en-US" altLang="zh-CN" sz="2000" b="1" dirty="0" smtClean="0"/>
              <a:t>AI Data Generation</a:t>
            </a:r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2022 MIT Technology Review</a:t>
            </a:r>
            <a:r>
              <a:rPr lang="zh-CN" altLang="en-US" sz="2000" b="1" dirty="0" smtClean="0"/>
              <a:t>）</a:t>
            </a:r>
            <a:endParaRPr lang="en-US" altLang="zh-CN" sz="2000" b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639" y="1698171"/>
            <a:ext cx="3627276" cy="482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5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 smtClean="0"/>
              <a:t>Contents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Background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432FF"/>
                </a:solidFill>
              </a:rPr>
              <a:t>Data Acquisition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Data Labeling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Improvement of Existing Data and Models</a:t>
            </a:r>
          </a:p>
          <a:p>
            <a:r>
              <a:rPr lang="en-US" altLang="zh-CN" sz="2000" b="1" dirty="0"/>
              <a:t>How to Decide which Data Collection Techniques to Use When </a:t>
            </a:r>
            <a:endParaRPr lang="en-US" altLang="zh-CN" sz="2000" b="1" dirty="0" smtClean="0"/>
          </a:p>
          <a:p>
            <a:r>
              <a:rPr lang="en-US" altLang="zh-CN" sz="2000" b="1" dirty="0"/>
              <a:t>Interesting Future Research Challenge </a:t>
            </a:r>
          </a:p>
        </p:txBody>
      </p:sp>
    </p:spTree>
    <p:extLst>
      <p:ext uri="{BB962C8B-B14F-4D97-AF65-F5344CB8AC3E}">
        <p14:creationId xmlns:p14="http://schemas.microsoft.com/office/powerpoint/2010/main" val="210277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7237" y="364343"/>
            <a:ext cx="3522652" cy="3522652"/>
            <a:chOff x="2805109" y="1930399"/>
            <a:chExt cx="3522652" cy="3522652"/>
          </a:xfrm>
        </p:grpSpPr>
        <p:sp>
          <p:nvSpPr>
            <p:cNvPr id="4" name="饼形 3"/>
            <p:cNvSpPr/>
            <p:nvPr/>
          </p:nvSpPr>
          <p:spPr>
            <a:xfrm rot="10800000">
              <a:off x="2805109" y="1930399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rgbClr val="FF82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饼形 4"/>
            <p:cNvSpPr/>
            <p:nvPr/>
          </p:nvSpPr>
          <p:spPr>
            <a:xfrm rot="10800000">
              <a:off x="3181339" y="2298700"/>
              <a:ext cx="2770185" cy="2770185"/>
            </a:xfrm>
            <a:prstGeom prst="pie">
              <a:avLst>
                <a:gd name="adj1" fmla="val 2668053"/>
                <a:gd name="adj2" fmla="val 5410622"/>
              </a:avLst>
            </a:prstGeom>
            <a:solidFill>
              <a:srgbClr val="FF94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饼形 5"/>
            <p:cNvSpPr/>
            <p:nvPr/>
          </p:nvSpPr>
          <p:spPr>
            <a:xfrm rot="10800000">
              <a:off x="3432168" y="2549526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FFA6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饼形 6"/>
            <p:cNvSpPr/>
            <p:nvPr/>
          </p:nvSpPr>
          <p:spPr>
            <a:xfrm rot="10800000">
              <a:off x="3675058" y="2786058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F6B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饼形 7"/>
            <p:cNvSpPr/>
            <p:nvPr/>
          </p:nvSpPr>
          <p:spPr>
            <a:xfrm rot="10800000">
              <a:off x="3832228" y="2952747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FFC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10601" y="935847"/>
            <a:ext cx="3522652" cy="3522652"/>
            <a:chOff x="4786314" y="1928802"/>
            <a:chExt cx="3522652" cy="3522652"/>
          </a:xfrm>
        </p:grpSpPr>
        <p:sp>
          <p:nvSpPr>
            <p:cNvPr id="10" name="饼形 9"/>
            <p:cNvSpPr/>
            <p:nvPr/>
          </p:nvSpPr>
          <p:spPr>
            <a:xfrm rot="10800000" flipH="1">
              <a:off x="4786314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饼形 11"/>
            <p:cNvSpPr/>
            <p:nvPr/>
          </p:nvSpPr>
          <p:spPr>
            <a:xfrm rot="10800000" flipH="1">
              <a:off x="5162551" y="2297103"/>
              <a:ext cx="2770185" cy="2770185"/>
            </a:xfrm>
            <a:prstGeom prst="pie">
              <a:avLst>
                <a:gd name="adj1" fmla="val 2668053"/>
                <a:gd name="adj2" fmla="val 5410622"/>
              </a:avLst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饼形 12"/>
            <p:cNvSpPr/>
            <p:nvPr/>
          </p:nvSpPr>
          <p:spPr>
            <a:xfrm rot="10800000" flipH="1">
              <a:off x="5422895" y="2547929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饼形 13"/>
            <p:cNvSpPr/>
            <p:nvPr/>
          </p:nvSpPr>
          <p:spPr>
            <a:xfrm rot="10800000" flipH="1">
              <a:off x="5668954" y="2784461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F63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饼形 14"/>
            <p:cNvSpPr/>
            <p:nvPr/>
          </p:nvSpPr>
          <p:spPr>
            <a:xfrm rot="10800000" flipH="1">
              <a:off x="5822931" y="295115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FE61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8675" y="1293037"/>
            <a:ext cx="3522652" cy="3522652"/>
            <a:chOff x="1549414" y="1928802"/>
            <a:chExt cx="3522652" cy="3522652"/>
          </a:xfrm>
        </p:grpSpPr>
        <p:sp>
          <p:nvSpPr>
            <p:cNvPr id="17" name="饼形 16"/>
            <p:cNvSpPr/>
            <p:nvPr/>
          </p:nvSpPr>
          <p:spPr>
            <a:xfrm rot="10800000" flipV="1">
              <a:off x="1549414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rgbClr val="017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饼形 17"/>
            <p:cNvSpPr/>
            <p:nvPr/>
          </p:nvSpPr>
          <p:spPr>
            <a:xfrm rot="10800000" flipV="1">
              <a:off x="1925644" y="2312968"/>
              <a:ext cx="2770185" cy="2770185"/>
            </a:xfrm>
            <a:prstGeom prst="pie">
              <a:avLst>
                <a:gd name="adj1" fmla="val 2668053"/>
                <a:gd name="adj2" fmla="val 5410622"/>
              </a:avLst>
            </a:prstGeom>
            <a:solidFill>
              <a:srgbClr val="0098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饼形 18"/>
            <p:cNvSpPr/>
            <p:nvPr/>
          </p:nvSpPr>
          <p:spPr>
            <a:xfrm rot="10800000" flipV="1">
              <a:off x="2176473" y="2573315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00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饼形 19"/>
            <p:cNvSpPr/>
            <p:nvPr/>
          </p:nvSpPr>
          <p:spPr>
            <a:xfrm rot="10800000" flipV="1">
              <a:off x="2419363" y="282573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71FF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饼形 20"/>
            <p:cNvSpPr/>
            <p:nvPr/>
          </p:nvSpPr>
          <p:spPr>
            <a:xfrm rot="10800000" flipV="1">
              <a:off x="2576533" y="297019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A7F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05839" y="935847"/>
            <a:ext cx="3522652" cy="3522652"/>
            <a:chOff x="4643438" y="1928802"/>
            <a:chExt cx="3522652" cy="3522652"/>
          </a:xfrm>
        </p:grpSpPr>
        <p:sp>
          <p:nvSpPr>
            <p:cNvPr id="23" name="饼形 22"/>
            <p:cNvSpPr/>
            <p:nvPr/>
          </p:nvSpPr>
          <p:spPr>
            <a:xfrm rot="10800000" flipH="1" flipV="1">
              <a:off x="4643438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饼形 23"/>
            <p:cNvSpPr/>
            <p:nvPr/>
          </p:nvSpPr>
          <p:spPr>
            <a:xfrm rot="10800000" flipH="1" flipV="1">
              <a:off x="5019675" y="2312968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饼形 24"/>
            <p:cNvSpPr/>
            <p:nvPr/>
          </p:nvSpPr>
          <p:spPr>
            <a:xfrm rot="10800000" flipH="1" flipV="1">
              <a:off x="5280019" y="2573315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饼形 25"/>
            <p:cNvSpPr/>
            <p:nvPr/>
          </p:nvSpPr>
          <p:spPr>
            <a:xfrm rot="10800000" flipH="1" flipV="1">
              <a:off x="5526078" y="282573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饼形 26"/>
            <p:cNvSpPr/>
            <p:nvPr/>
          </p:nvSpPr>
          <p:spPr>
            <a:xfrm rot="10800000" flipH="1" flipV="1">
              <a:off x="5680055" y="297019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rot="16200000">
            <a:off x="301923" y="936694"/>
            <a:ext cx="3522652" cy="3522652"/>
            <a:chOff x="4643438" y="1928802"/>
            <a:chExt cx="3522652" cy="3522652"/>
          </a:xfrm>
        </p:grpSpPr>
        <p:sp>
          <p:nvSpPr>
            <p:cNvPr id="29" name="饼形 28"/>
            <p:cNvSpPr/>
            <p:nvPr/>
          </p:nvSpPr>
          <p:spPr>
            <a:xfrm rot="10800000" flipH="1" flipV="1">
              <a:off x="4643438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饼形 29"/>
            <p:cNvSpPr/>
            <p:nvPr/>
          </p:nvSpPr>
          <p:spPr>
            <a:xfrm rot="10800000" flipH="1" flipV="1">
              <a:off x="5019675" y="2312968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饼形 30"/>
            <p:cNvSpPr/>
            <p:nvPr/>
          </p:nvSpPr>
          <p:spPr>
            <a:xfrm rot="10800000" flipH="1" flipV="1">
              <a:off x="5280019" y="2573315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饼形 31"/>
            <p:cNvSpPr/>
            <p:nvPr/>
          </p:nvSpPr>
          <p:spPr>
            <a:xfrm rot="10800000" flipH="1" flipV="1">
              <a:off x="5526078" y="282573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饼形 32"/>
            <p:cNvSpPr/>
            <p:nvPr/>
          </p:nvSpPr>
          <p:spPr>
            <a:xfrm rot="10800000" flipH="1" flipV="1">
              <a:off x="5680055" y="297019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07426" y="935847"/>
            <a:ext cx="3522652" cy="3522652"/>
            <a:chOff x="1714480" y="1928802"/>
            <a:chExt cx="3522652" cy="3522652"/>
          </a:xfrm>
        </p:grpSpPr>
        <p:sp>
          <p:nvSpPr>
            <p:cNvPr id="35" name="饼形 34"/>
            <p:cNvSpPr/>
            <p:nvPr/>
          </p:nvSpPr>
          <p:spPr>
            <a:xfrm rot="5400000">
              <a:off x="1714480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饼形 35"/>
            <p:cNvSpPr/>
            <p:nvPr/>
          </p:nvSpPr>
          <p:spPr>
            <a:xfrm rot="5400000">
              <a:off x="2082781" y="2305039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饼形 36"/>
            <p:cNvSpPr/>
            <p:nvPr/>
          </p:nvSpPr>
          <p:spPr>
            <a:xfrm rot="5400000">
              <a:off x="2333607" y="2565383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饼形 37"/>
            <p:cNvSpPr/>
            <p:nvPr/>
          </p:nvSpPr>
          <p:spPr>
            <a:xfrm rot="5400000">
              <a:off x="2570139" y="281144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D00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饼形 38"/>
            <p:cNvSpPr/>
            <p:nvPr/>
          </p:nvSpPr>
          <p:spPr>
            <a:xfrm rot="5400000">
              <a:off x="2736828" y="2965419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FF5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48741" y="1078723"/>
            <a:ext cx="3522652" cy="3522652"/>
            <a:chOff x="2798748" y="1928802"/>
            <a:chExt cx="3522652" cy="3522652"/>
          </a:xfrm>
        </p:grpSpPr>
        <p:sp>
          <p:nvSpPr>
            <p:cNvPr id="41" name="饼形 40"/>
            <p:cNvSpPr/>
            <p:nvPr/>
          </p:nvSpPr>
          <p:spPr>
            <a:xfrm rot="16200000" flipH="1">
              <a:off x="2798748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饼形 41"/>
            <p:cNvSpPr/>
            <p:nvPr/>
          </p:nvSpPr>
          <p:spPr>
            <a:xfrm rot="16200000" flipH="1">
              <a:off x="3182914" y="2305039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饼形 42"/>
            <p:cNvSpPr/>
            <p:nvPr/>
          </p:nvSpPr>
          <p:spPr>
            <a:xfrm rot="16200000" flipH="1">
              <a:off x="3443261" y="2565383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F4E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饼形 43"/>
            <p:cNvSpPr/>
            <p:nvPr/>
          </p:nvSpPr>
          <p:spPr>
            <a:xfrm rot="16200000" flipH="1">
              <a:off x="3695678" y="281144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BCF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饼形 44"/>
            <p:cNvSpPr/>
            <p:nvPr/>
          </p:nvSpPr>
          <p:spPr>
            <a:xfrm rot="16200000" flipH="1">
              <a:off x="3840136" y="2965419"/>
              <a:ext cx="1458916" cy="1458916"/>
            </a:xfrm>
            <a:prstGeom prst="pie">
              <a:avLst>
                <a:gd name="adj1" fmla="val 2666872"/>
                <a:gd name="adj2" fmla="val 5447314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05839" y="927945"/>
            <a:ext cx="3522652" cy="3522652"/>
            <a:chOff x="1357290" y="1285860"/>
            <a:chExt cx="3522652" cy="3522652"/>
          </a:xfrm>
        </p:grpSpPr>
        <p:sp>
          <p:nvSpPr>
            <p:cNvPr id="47" name="饼形 46"/>
            <p:cNvSpPr/>
            <p:nvPr/>
          </p:nvSpPr>
          <p:spPr>
            <a:xfrm rot="16200000" flipV="1">
              <a:off x="1357290" y="1285860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饼形 47"/>
            <p:cNvSpPr/>
            <p:nvPr/>
          </p:nvSpPr>
          <p:spPr>
            <a:xfrm rot="16200000" flipV="1">
              <a:off x="1725591" y="1662090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rgbClr val="8FC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饼形 48"/>
            <p:cNvSpPr/>
            <p:nvPr/>
          </p:nvSpPr>
          <p:spPr>
            <a:xfrm rot="16200000" flipV="1">
              <a:off x="1976417" y="1912919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BCF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饼形 49"/>
            <p:cNvSpPr/>
            <p:nvPr/>
          </p:nvSpPr>
          <p:spPr>
            <a:xfrm rot="16200000" flipV="1">
              <a:off x="2212949" y="2155809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E1F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饼形 50"/>
            <p:cNvSpPr/>
            <p:nvPr/>
          </p:nvSpPr>
          <p:spPr>
            <a:xfrm rot="16200000" flipV="1">
              <a:off x="2379638" y="2312979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ECF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TextBox 50"/>
          <p:cNvSpPr txBox="1"/>
          <p:nvPr/>
        </p:nvSpPr>
        <p:spPr>
          <a:xfrm>
            <a:off x="6005940" y="3369775"/>
            <a:ext cx="27318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  <a:cs typeface="Microsoft YaHei" charset="-122"/>
              </a:rPr>
              <a:t>Thanks</a:t>
            </a:r>
            <a:r>
              <a:rPr kumimoji="1"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  <a:cs typeface="Microsoft YaHei" charset="-122"/>
              </a:rPr>
              <a:t>！</a:t>
            </a:r>
            <a:endParaRPr kumimoji="1"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836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 smtClean="0"/>
              <a:t>Data Acquisition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233714"/>
            <a:ext cx="11228896" cy="5435599"/>
          </a:xfrm>
        </p:spPr>
        <p:txBody>
          <a:bodyPr>
            <a:normAutofit lnSpcReduction="10000"/>
          </a:bodyPr>
          <a:lstStyle/>
          <a:p>
            <a:r>
              <a:rPr lang="en-US" altLang="zh-CN" sz="2000" b="1" dirty="0"/>
              <a:t>The goal of data acquisition is to find datasets that can </a:t>
            </a:r>
            <a:r>
              <a:rPr lang="en-US" altLang="zh-CN" sz="2000" b="1" dirty="0" smtClean="0"/>
              <a:t>be used </a:t>
            </a:r>
            <a:r>
              <a:rPr lang="en-US" altLang="zh-CN" sz="2000" b="1" dirty="0"/>
              <a:t>to </a:t>
            </a:r>
            <a:r>
              <a:rPr lang="en-US" altLang="zh-CN" sz="2000" b="1" dirty="0" smtClean="0"/>
              <a:t>mine data.</a:t>
            </a:r>
            <a:endParaRPr lang="en-US" altLang="zh-CN" sz="2000" dirty="0" smtClean="0"/>
          </a:p>
          <a:p>
            <a:r>
              <a:rPr lang="en-US" altLang="zh-CN" sz="2000" b="1" dirty="0" smtClean="0"/>
              <a:t>Three </a:t>
            </a:r>
            <a:r>
              <a:rPr lang="en-US" altLang="zh-CN" sz="2000" b="1" dirty="0"/>
              <a:t>approaches in the literature: data discovery, data augmentation, and data generation. </a:t>
            </a:r>
            <a:endParaRPr lang="en-US" altLang="zh-CN" sz="2000" b="1" dirty="0" smtClean="0"/>
          </a:p>
          <a:p>
            <a:pPr lvl="1">
              <a:lnSpc>
                <a:spcPct val="150000"/>
              </a:lnSpc>
            </a:pPr>
            <a:r>
              <a:rPr lang="en-US" altLang="zh-CN" b="1" dirty="0"/>
              <a:t>Data discovery </a:t>
            </a:r>
            <a:r>
              <a:rPr lang="en-US" altLang="zh-CN" dirty="0"/>
              <a:t>is necessary when one wants to share or search for new datasets </a:t>
            </a:r>
            <a:r>
              <a:rPr lang="en-US" altLang="zh-CN" dirty="0" smtClean="0"/>
              <a:t>and has </a:t>
            </a:r>
            <a:r>
              <a:rPr lang="en-US" altLang="zh-CN" dirty="0"/>
              <a:t>become important as more datasets are available on the Web and corporate data </a:t>
            </a:r>
            <a:r>
              <a:rPr lang="en-US" altLang="zh-CN" dirty="0" smtClean="0"/>
              <a:t>lakes. 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b="1" dirty="0"/>
              <a:t>Data </a:t>
            </a:r>
            <a:r>
              <a:rPr lang="en-US" altLang="zh-CN" b="1" dirty="0" smtClean="0"/>
              <a:t>augmentation </a:t>
            </a:r>
            <a:r>
              <a:rPr lang="en-US" altLang="zh-CN" dirty="0" smtClean="0"/>
              <a:t>complements </a:t>
            </a:r>
            <a:r>
              <a:rPr lang="en-US" altLang="zh-CN" dirty="0"/>
              <a:t>data discovery where existing datasets </a:t>
            </a:r>
            <a:r>
              <a:rPr lang="en-US" altLang="zh-CN" dirty="0" smtClean="0"/>
              <a:t>are enhanced </a:t>
            </a:r>
            <a:r>
              <a:rPr lang="en-US" altLang="zh-CN" dirty="0"/>
              <a:t>by adding more external data. 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b="1" dirty="0" smtClean="0"/>
              <a:t>Data generation </a:t>
            </a:r>
            <a:r>
              <a:rPr lang="en-US" altLang="zh-CN" dirty="0" smtClean="0"/>
              <a:t>can </a:t>
            </a:r>
            <a:r>
              <a:rPr lang="en-US" altLang="zh-CN" dirty="0"/>
              <a:t>be used when there is no available external </a:t>
            </a:r>
            <a:r>
              <a:rPr lang="en-US" altLang="zh-CN" dirty="0" smtClean="0"/>
              <a:t>dataset, but </a:t>
            </a:r>
            <a:r>
              <a:rPr lang="en-US" altLang="zh-CN" dirty="0"/>
              <a:t>it is possible to generate crowdsourced or </a:t>
            </a:r>
            <a:r>
              <a:rPr lang="en-US" altLang="zh-CN" dirty="0" smtClean="0"/>
              <a:t>synthetic datasets </a:t>
            </a:r>
            <a:r>
              <a:rPr lang="en-US" altLang="zh-CN" dirty="0"/>
              <a:t>instead</a:t>
            </a:r>
            <a:r>
              <a:rPr lang="en-US" altLang="zh-CN" dirty="0" smtClean="0"/>
              <a:t>.</a:t>
            </a:r>
          </a:p>
          <a:p>
            <a:r>
              <a:rPr lang="en-US" altLang="zh-CN" sz="2000" b="1" dirty="0" smtClean="0"/>
              <a:t>Classification of Data Acquisition</a:t>
            </a:r>
            <a:r>
              <a:rPr lang="en-US" altLang="zh-CN" dirty="0" smtClean="0"/>
              <a:t> </a:t>
            </a:r>
            <a:endParaRPr lang="en-US" altLang="zh-CN" b="1" dirty="0" smtClean="0"/>
          </a:p>
        </p:txBody>
      </p:sp>
    </p:spTree>
    <p:extLst>
      <p:ext uri="{BB962C8B-B14F-4D97-AF65-F5344CB8AC3E}">
        <p14:creationId xmlns:p14="http://schemas.microsoft.com/office/powerpoint/2010/main" val="96510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 smtClean="0"/>
              <a:t>Data Acquisition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233714"/>
            <a:ext cx="11228896" cy="54355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1400" dirty="0"/>
              <a:t>A classification of data acquisition techniques. Some of the techniques can be used together. </a:t>
            </a:r>
            <a:endParaRPr lang="en-US" altLang="zh-CN" sz="1400" dirty="0" smtClean="0"/>
          </a:p>
          <a:p>
            <a:pPr marL="0" indent="0" algn="ctr">
              <a:buNone/>
            </a:pPr>
            <a:r>
              <a:rPr lang="en-US" altLang="zh-CN" sz="1400" dirty="0" smtClean="0"/>
              <a:t>For </a:t>
            </a:r>
            <a:r>
              <a:rPr lang="en-US" altLang="zh-CN" sz="1400" dirty="0"/>
              <a:t>example, </a:t>
            </a:r>
            <a:r>
              <a:rPr lang="en-US" altLang="zh-CN" sz="1400" dirty="0" smtClean="0"/>
              <a:t>data can </a:t>
            </a:r>
            <a:r>
              <a:rPr lang="en-US" altLang="zh-CN" sz="1400" dirty="0"/>
              <a:t>be generated while augmenting existing data. </a:t>
            </a:r>
            <a:endParaRPr lang="en-US" altLang="zh-CN" sz="1400" b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85" y="1960700"/>
            <a:ext cx="8021410" cy="463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 smtClean="0"/>
              <a:t>Data Acquisition——Data Discovery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233714"/>
            <a:ext cx="11228896" cy="5435599"/>
          </a:xfrm>
        </p:spPr>
        <p:txBody>
          <a:bodyPr>
            <a:normAutofit/>
          </a:bodyPr>
          <a:lstStyle/>
          <a:p>
            <a:r>
              <a:rPr lang="en-US" altLang="zh-CN" sz="2000" b="1" dirty="0" smtClean="0"/>
              <a:t>Two Steps of Data Discovery: 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/>
              <a:t>Data </a:t>
            </a:r>
            <a:r>
              <a:rPr lang="en-US" altLang="zh-CN" b="1" dirty="0" smtClean="0"/>
              <a:t>sharing</a:t>
            </a:r>
            <a:r>
              <a:rPr lang="en-US" altLang="zh-CN" dirty="0" smtClean="0"/>
              <a:t>: </a:t>
            </a:r>
            <a:r>
              <a:rPr lang="en-US" altLang="zh-CN" dirty="0"/>
              <a:t>the generated data must be indexed and published for </a:t>
            </a:r>
            <a:r>
              <a:rPr lang="en-US" altLang="zh-CN" dirty="0" smtClean="0"/>
              <a:t>sharing. (</a:t>
            </a:r>
            <a:r>
              <a:rPr lang="en-US" altLang="zh-CN" i="1" dirty="0" smtClean="0"/>
              <a:t>Post-hoc Method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b="1" dirty="0"/>
              <a:t>Data </a:t>
            </a:r>
            <a:r>
              <a:rPr lang="en-US" altLang="zh-CN" b="1" dirty="0" smtClean="0"/>
              <a:t>searching</a:t>
            </a:r>
            <a:r>
              <a:rPr lang="en-US" altLang="zh-CN" dirty="0" smtClean="0"/>
              <a:t>: </a:t>
            </a:r>
            <a:r>
              <a:rPr lang="en-US" altLang="zh-CN" dirty="0"/>
              <a:t>search the datasets for </a:t>
            </a:r>
            <a:r>
              <a:rPr lang="en-US" altLang="zh-CN" dirty="0" smtClean="0"/>
              <a:t>the data mining tasks. (</a:t>
            </a:r>
            <a:r>
              <a:rPr lang="en-US" altLang="zh-CN" dirty="0"/>
              <a:t>how </a:t>
            </a:r>
            <a:r>
              <a:rPr lang="en-US" altLang="zh-CN" dirty="0" smtClean="0"/>
              <a:t>to scale </a:t>
            </a:r>
            <a:r>
              <a:rPr lang="en-US" altLang="zh-CN" dirty="0"/>
              <a:t>the searching and how to tell whether a dataset </a:t>
            </a:r>
            <a:r>
              <a:rPr lang="en-US" altLang="zh-CN" dirty="0" smtClean="0"/>
              <a:t>is suitable </a:t>
            </a:r>
            <a:r>
              <a:rPr lang="en-US" altLang="zh-CN" dirty="0"/>
              <a:t>for a given machine learning </a:t>
            </a:r>
            <a:r>
              <a:rPr lang="en-US" altLang="zh-CN" dirty="0" smtClean="0"/>
              <a:t>task)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b="1" dirty="0" smtClean="0"/>
          </a:p>
        </p:txBody>
      </p:sp>
    </p:spTree>
    <p:extLst>
      <p:ext uri="{BB962C8B-B14F-4D97-AF65-F5344CB8AC3E}">
        <p14:creationId xmlns:p14="http://schemas.microsoft.com/office/powerpoint/2010/main" val="155882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Acquisition——Data Discovery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233714"/>
            <a:ext cx="11228896" cy="5435599"/>
          </a:xfrm>
        </p:spPr>
        <p:txBody>
          <a:bodyPr>
            <a:normAutofit/>
          </a:bodyPr>
          <a:lstStyle/>
          <a:p>
            <a:r>
              <a:rPr lang="en-US" altLang="zh-CN" sz="2000" b="1" dirty="0" smtClean="0"/>
              <a:t>Data Sharing: </a:t>
            </a:r>
            <a:r>
              <a:rPr lang="en-US" altLang="zh-CN" sz="1800" dirty="0" smtClean="0"/>
              <a:t>The data sharing systems </a:t>
            </a:r>
            <a:r>
              <a:rPr lang="en-US" altLang="zh-CN" sz="1800" dirty="0"/>
              <a:t>are platforms for </a:t>
            </a:r>
            <a:r>
              <a:rPr lang="en-US" altLang="zh-CN" sz="1800" dirty="0" smtClean="0"/>
              <a:t>sharing datasets.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i="1" dirty="0"/>
              <a:t>Collaborative </a:t>
            </a:r>
            <a:r>
              <a:rPr lang="en-US" altLang="zh-CN" sz="1600" i="1" dirty="0" smtClean="0"/>
              <a:t>Analysis </a:t>
            </a:r>
            <a:r>
              <a:rPr lang="en-US" altLang="zh-CN" sz="1600" dirty="0" smtClean="0"/>
              <a:t>:</a:t>
            </a:r>
            <a:r>
              <a:rPr lang="en-US" altLang="zh-CN" sz="1600" i="1" dirty="0" smtClean="0"/>
              <a:t> </a:t>
            </a:r>
            <a:r>
              <a:rPr lang="en-US" altLang="zh-CN" sz="1600" dirty="0" smtClean="0"/>
              <a:t>In </a:t>
            </a:r>
            <a:r>
              <a:rPr lang="en-US" altLang="zh-CN" sz="1600" dirty="0"/>
              <a:t>an environment where data scientists are collaboratively analyzing different versions of datasets, </a:t>
            </a:r>
            <a:r>
              <a:rPr lang="en-US" altLang="zh-CN" sz="1600" b="1" dirty="0" err="1"/>
              <a:t>DataHub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can </a:t>
            </a:r>
            <a:r>
              <a:rPr lang="en-US" altLang="zh-CN" sz="1600" dirty="0"/>
              <a:t>be used to host, </a:t>
            </a:r>
            <a:r>
              <a:rPr lang="en-US" altLang="zh-CN" sz="1600" dirty="0" smtClean="0"/>
              <a:t>share, combine</a:t>
            </a:r>
            <a:r>
              <a:rPr lang="en-US" altLang="zh-CN" sz="1600" dirty="0"/>
              <a:t>, and analyze </a:t>
            </a:r>
            <a:r>
              <a:rPr lang="en-US" altLang="zh-CN" sz="1600" dirty="0" smtClean="0"/>
              <a:t>them. </a:t>
            </a:r>
          </a:p>
          <a:p>
            <a:pPr lvl="2"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 smtClean="0"/>
              <a:t>2 system components: </a:t>
            </a:r>
            <a:r>
              <a:rPr lang="en-US" altLang="zh-CN" sz="1600" dirty="0"/>
              <a:t>dataset version control system inspired by </a:t>
            </a:r>
            <a:r>
              <a:rPr lang="en-US" altLang="zh-CN" sz="1600" dirty="0" err="1"/>
              <a:t>Git</a:t>
            </a:r>
            <a:r>
              <a:rPr lang="en-US" altLang="zh-CN" sz="1600" dirty="0"/>
              <a:t> (a </a:t>
            </a:r>
            <a:r>
              <a:rPr lang="en-US" altLang="zh-CN" sz="1600" dirty="0" smtClean="0"/>
              <a:t>version control </a:t>
            </a:r>
            <a:r>
              <a:rPr lang="en-US" altLang="zh-CN" sz="1600" dirty="0"/>
              <a:t>system for code) and a hosted platform on top of </a:t>
            </a:r>
            <a:r>
              <a:rPr lang="en-US" altLang="zh-CN" sz="1600" dirty="0" smtClean="0"/>
              <a:t>it, which </a:t>
            </a:r>
            <a:r>
              <a:rPr lang="en-US" altLang="zh-CN" sz="1600" dirty="0"/>
              <a:t>provides data search, data cleaning, data </a:t>
            </a:r>
            <a:r>
              <a:rPr lang="en-US" altLang="zh-CN" sz="1600" dirty="0" smtClean="0"/>
              <a:t>integration, and </a:t>
            </a:r>
            <a:r>
              <a:rPr lang="en-US" altLang="zh-CN" sz="1600" dirty="0"/>
              <a:t>data visualization. </a:t>
            </a:r>
            <a:endParaRPr lang="en-US" altLang="zh-CN" sz="1600" dirty="0" smtClean="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i="1" dirty="0" smtClean="0"/>
              <a:t>Web</a:t>
            </a:r>
            <a:r>
              <a:rPr lang="en-US" altLang="zh-CN" sz="1600" i="1" dirty="0"/>
              <a:t> </a:t>
            </a:r>
            <a:r>
              <a:rPr lang="en-US" altLang="zh-CN" sz="1600" dirty="0"/>
              <a:t>:</a:t>
            </a:r>
            <a:r>
              <a:rPr lang="en-US" altLang="zh-CN" sz="1600" i="1" dirty="0"/>
              <a:t> </a:t>
            </a:r>
            <a:r>
              <a:rPr lang="en-US" altLang="zh-CN" sz="1600" dirty="0" smtClean="0"/>
              <a:t>A </a:t>
            </a:r>
            <a:r>
              <a:rPr lang="en-US" altLang="zh-CN" sz="1600" dirty="0"/>
              <a:t>different approach of sharing datasets is to </a:t>
            </a:r>
            <a:r>
              <a:rPr lang="en-US" altLang="zh-CN" sz="1600" dirty="0" smtClean="0"/>
              <a:t>publish them </a:t>
            </a:r>
            <a:r>
              <a:rPr lang="en-US" altLang="zh-CN" sz="1600" dirty="0"/>
              <a:t>on the Web. </a:t>
            </a:r>
            <a:r>
              <a:rPr lang="en-US" altLang="zh-CN" sz="1600" b="1" dirty="0"/>
              <a:t>Google Fusion Tables </a:t>
            </a:r>
            <a:r>
              <a:rPr lang="en-US" altLang="zh-CN" sz="1600" dirty="0" smtClean="0"/>
              <a:t>is </a:t>
            </a:r>
            <a:r>
              <a:rPr lang="en-US" altLang="zh-CN" sz="1600" dirty="0"/>
              <a:t>a </a:t>
            </a:r>
            <a:r>
              <a:rPr lang="en-US" altLang="zh-CN" sz="1600" dirty="0" smtClean="0"/>
              <a:t>cloud based </a:t>
            </a:r>
            <a:r>
              <a:rPr lang="en-US" altLang="zh-CN" sz="1600" dirty="0"/>
              <a:t>service for data management and </a:t>
            </a:r>
            <a:r>
              <a:rPr lang="en-US" altLang="zh-CN" sz="1600" dirty="0" smtClean="0"/>
              <a:t>integration.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 smtClean="0"/>
              <a:t> </a:t>
            </a:r>
            <a:r>
              <a:rPr lang="en-US" altLang="zh-CN" sz="1600" i="1" dirty="0"/>
              <a:t>Collaborative and Web</a:t>
            </a:r>
            <a:r>
              <a:rPr lang="en-US" altLang="zh-CN" sz="1600" dirty="0"/>
              <a:t> :</a:t>
            </a:r>
            <a:r>
              <a:rPr lang="en-US" altLang="zh-CN" sz="1600" i="1" dirty="0"/>
              <a:t> </a:t>
            </a:r>
            <a:r>
              <a:rPr lang="en-US" altLang="zh-CN" sz="1600" b="1" dirty="0" err="1"/>
              <a:t>Kaggle</a:t>
            </a:r>
            <a:r>
              <a:rPr lang="en-US" altLang="zh-CN" sz="1600" dirty="0"/>
              <a:t> is a merging of collaborative and Web-based systems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489" y="4977796"/>
            <a:ext cx="1804025" cy="16044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216" y="4990085"/>
            <a:ext cx="2614267" cy="15815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010" y="5024985"/>
            <a:ext cx="2610159" cy="155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3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Acquisition——Data Discovery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233714"/>
            <a:ext cx="11228896" cy="5435599"/>
          </a:xfrm>
        </p:spPr>
        <p:txBody>
          <a:bodyPr>
            <a:normAutofit/>
          </a:bodyPr>
          <a:lstStyle/>
          <a:p>
            <a:r>
              <a:rPr lang="en-US" altLang="zh-CN" sz="2000" b="1" dirty="0" smtClean="0"/>
              <a:t>Data Searching: </a:t>
            </a:r>
            <a:r>
              <a:rPr lang="en-US" altLang="zh-CN" sz="1800" dirty="0" smtClean="0"/>
              <a:t>We want to explore </a:t>
            </a:r>
            <a:r>
              <a:rPr lang="en-US" altLang="zh-CN" sz="1800" dirty="0"/>
              <a:t>systems </a:t>
            </a:r>
            <a:r>
              <a:rPr lang="en-US" altLang="zh-CN" sz="1800" dirty="0" smtClean="0"/>
              <a:t>that are </a:t>
            </a:r>
            <a:r>
              <a:rPr lang="en-US" altLang="zh-CN" sz="1800" dirty="0"/>
              <a:t>mainly designed for searching datasets</a:t>
            </a:r>
            <a:r>
              <a:rPr lang="en-US" altLang="zh-CN" sz="1800" dirty="0" smtClean="0"/>
              <a:t>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sz="1600" b="1" i="1" dirty="0"/>
              <a:t>Data Lake</a:t>
            </a:r>
            <a:r>
              <a:rPr lang="en-US" altLang="zh-CN" sz="1600" b="1" dirty="0"/>
              <a:t> </a:t>
            </a:r>
            <a:r>
              <a:rPr lang="en-US" altLang="zh-CN" sz="1600" dirty="0" smtClean="0"/>
              <a:t>: </a:t>
            </a:r>
            <a:r>
              <a:rPr lang="en-US" altLang="zh-CN" sz="1600" dirty="0"/>
              <a:t>Providing a way to search </a:t>
            </a:r>
            <a:r>
              <a:rPr lang="en-US" altLang="zh-CN" sz="1600" dirty="0" smtClean="0"/>
              <a:t>datasets and </a:t>
            </a:r>
            <a:r>
              <a:rPr lang="en-US" altLang="zh-CN" sz="1600" dirty="0"/>
              <a:t>analyze them has significant business value because </a:t>
            </a:r>
            <a:r>
              <a:rPr lang="en-US" altLang="zh-CN" sz="1600" dirty="0" smtClean="0"/>
              <a:t>the teams </a:t>
            </a:r>
            <a:r>
              <a:rPr lang="en-US" altLang="zh-CN" sz="1600" dirty="0"/>
              <a:t>or individuals do not have to make redundant </a:t>
            </a:r>
            <a:r>
              <a:rPr lang="en-US" altLang="zh-CN" sz="1600" dirty="0" smtClean="0"/>
              <a:t>efforts to </a:t>
            </a:r>
            <a:r>
              <a:rPr lang="en-US" altLang="zh-CN" sz="1600" dirty="0"/>
              <a:t>re-generate the datasets for their </a:t>
            </a:r>
            <a:r>
              <a:rPr lang="en-US" altLang="zh-CN" sz="1600" dirty="0" smtClean="0"/>
              <a:t>data mining tasks.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altLang="zh-CN" sz="1600" dirty="0"/>
              <a:t>IBM estimates that </a:t>
            </a:r>
            <a:r>
              <a:rPr lang="en-US" altLang="zh-CN" sz="1600" b="1" dirty="0"/>
              <a:t>70% </a:t>
            </a:r>
            <a:r>
              <a:rPr lang="en-US" altLang="zh-CN" sz="1600" dirty="0"/>
              <a:t>of the time spent on analytic projects is concerned with </a:t>
            </a:r>
            <a:r>
              <a:rPr lang="en-US" altLang="zh-CN" sz="1600" dirty="0" smtClean="0"/>
              <a:t>discovering</a:t>
            </a:r>
            <a:r>
              <a:rPr lang="en-US" altLang="zh-CN" sz="1600" dirty="0"/>
              <a:t>, cleaning, </a:t>
            </a:r>
            <a:r>
              <a:rPr lang="en-US" altLang="zh-CN" sz="1600" dirty="0" smtClean="0"/>
              <a:t>and integrating </a:t>
            </a:r>
            <a:r>
              <a:rPr lang="en-US" altLang="zh-CN" sz="1600" dirty="0"/>
              <a:t>datasets that are scattered among many </a:t>
            </a:r>
            <a:r>
              <a:rPr lang="en-US" altLang="zh-CN" sz="1600" dirty="0" smtClean="0"/>
              <a:t>business applications.</a:t>
            </a:r>
            <a:r>
              <a:rPr lang="en-US" altLang="zh-CN" sz="1600" dirty="0"/>
              <a:t> Thus, IBM takes the stance of creating, </a:t>
            </a:r>
            <a:r>
              <a:rPr lang="en-US" altLang="zh-CN" sz="1600" dirty="0" smtClean="0"/>
              <a:t>filling, maintaining</a:t>
            </a:r>
            <a:r>
              <a:rPr lang="en-US" altLang="zh-CN" sz="1600" dirty="0"/>
              <a:t>, and governing the data lake where these processes are collectively called </a:t>
            </a:r>
            <a:r>
              <a:rPr lang="en-US" altLang="zh-CN" sz="1600" i="1" dirty="0"/>
              <a:t>data wrangling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数据整理</a:t>
            </a:r>
            <a:r>
              <a:rPr lang="en-US" altLang="zh-CN" sz="1600" dirty="0" smtClean="0"/>
              <a:t>). </a:t>
            </a:r>
            <a:endParaRPr lang="en-US" altLang="zh-CN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340075"/>
            <a:ext cx="2633208" cy="19518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846" y="4340074"/>
            <a:ext cx="2717213" cy="20607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823" y="4340074"/>
            <a:ext cx="2474495" cy="2149021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6576893" y="5370436"/>
            <a:ext cx="868936" cy="45705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61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 smtClean="0"/>
              <a:t>Data Acquisition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233714"/>
            <a:ext cx="11228896" cy="5435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b="1" dirty="0" smtClean="0"/>
              <a:t>Data Lake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14" y="1759698"/>
            <a:ext cx="8698236" cy="488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6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Acquisition——Data Discovery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233714"/>
            <a:ext cx="11228896" cy="5435599"/>
          </a:xfrm>
        </p:spPr>
        <p:txBody>
          <a:bodyPr>
            <a:normAutofit/>
          </a:bodyPr>
          <a:lstStyle/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 smtClean="0"/>
              <a:t>Recently, scalability </a:t>
            </a:r>
            <a:r>
              <a:rPr lang="en-US" altLang="zh-CN" dirty="0"/>
              <a:t>has become a pressing </a:t>
            </a:r>
            <a:r>
              <a:rPr lang="en-US" altLang="zh-CN" dirty="0" smtClean="0"/>
              <a:t>issue for </a:t>
            </a:r>
            <a:r>
              <a:rPr lang="en-US" altLang="zh-CN" dirty="0"/>
              <a:t>handling data lakes that consists of most datasets in </a:t>
            </a:r>
            <a:r>
              <a:rPr lang="en-US" altLang="zh-CN" dirty="0" smtClean="0"/>
              <a:t>a large company</a:t>
            </a:r>
            <a:r>
              <a:rPr lang="en-US" altLang="zh-CN" dirty="0"/>
              <a:t>.</a:t>
            </a:r>
            <a:r>
              <a:rPr lang="en-US" altLang="zh-CN" dirty="0" smtClean="0"/>
              <a:t> </a:t>
            </a:r>
            <a:r>
              <a:rPr lang="en-US" altLang="zh-CN" b="1" dirty="0"/>
              <a:t>Google Data Search </a:t>
            </a:r>
            <a:r>
              <a:rPr lang="en-US" altLang="zh-CN" dirty="0"/>
              <a:t>(</a:t>
            </a:r>
            <a:r>
              <a:rPr lang="en-US" altLang="zh-CN" i="1" dirty="0"/>
              <a:t>GOODS</a:t>
            </a:r>
            <a:r>
              <a:rPr lang="en-US" altLang="zh-CN" dirty="0"/>
              <a:t>) </a:t>
            </a:r>
            <a:r>
              <a:rPr lang="en-US" altLang="zh-CN" dirty="0" smtClean="0"/>
              <a:t>is </a:t>
            </a:r>
            <a:r>
              <a:rPr lang="en-US" altLang="zh-CN" dirty="0"/>
              <a:t>a </a:t>
            </a:r>
            <a:r>
              <a:rPr lang="en-US" altLang="zh-CN" dirty="0" smtClean="0"/>
              <a:t>system that </a:t>
            </a:r>
            <a:r>
              <a:rPr lang="en-US" altLang="zh-CN" dirty="0"/>
              <a:t>catalogues the metadata of tens of billions of </a:t>
            </a:r>
            <a:r>
              <a:rPr lang="en-US" altLang="zh-CN" dirty="0" smtClean="0"/>
              <a:t>datasets from </a:t>
            </a:r>
            <a:r>
              <a:rPr lang="en-US" altLang="zh-CN" dirty="0"/>
              <a:t>various storage systems within Google. </a:t>
            </a:r>
            <a:endParaRPr lang="en-US" altLang="zh-CN" dirty="0" smtClean="0"/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 smtClean="0"/>
              <a:t>Expressive </a:t>
            </a:r>
            <a:r>
              <a:rPr lang="en-US" altLang="zh-CN" dirty="0"/>
              <a:t>queries are also important for searching a data lake. While GOODS scales, one downside is </a:t>
            </a:r>
            <a:r>
              <a:rPr lang="en-US" altLang="zh-CN" dirty="0" smtClean="0"/>
              <a:t>that it </a:t>
            </a:r>
            <a:r>
              <a:rPr lang="en-US" altLang="zh-CN" dirty="0"/>
              <a:t>only supports simple keyword </a:t>
            </a:r>
            <a:r>
              <a:rPr lang="en-US" altLang="zh-CN" dirty="0" smtClean="0"/>
              <a:t>queries: </a:t>
            </a:r>
            <a:r>
              <a:rPr lang="en-US" altLang="zh-CN" dirty="0"/>
              <a:t>The </a:t>
            </a:r>
            <a:r>
              <a:rPr lang="en-US" altLang="zh-CN" dirty="0" smtClean="0"/>
              <a:t>DATA CIVILIZER system,</a:t>
            </a:r>
            <a:r>
              <a:rPr lang="en-US" altLang="zh-CN" dirty="0"/>
              <a:t> DATARAMAN </a:t>
            </a:r>
            <a:r>
              <a:rPr lang="en-US" altLang="zh-CN" dirty="0" smtClean="0"/>
              <a:t>(</a:t>
            </a:r>
            <a:r>
              <a:rPr lang="en-US" altLang="zh-CN" i="1" dirty="0"/>
              <a:t>discovery </a:t>
            </a:r>
            <a:r>
              <a:rPr lang="en-US" altLang="zh-CN" i="1" dirty="0" smtClean="0"/>
              <a:t>queries</a:t>
            </a:r>
            <a:r>
              <a:rPr lang="en-US" altLang="zh-CN" dirty="0" smtClean="0"/>
              <a:t>) </a:t>
            </a:r>
            <a:r>
              <a:rPr lang="en-US" altLang="zh-CN" dirty="0"/>
              <a:t>and </a:t>
            </a:r>
            <a:r>
              <a:rPr lang="en-US" altLang="zh-CN" dirty="0" smtClean="0"/>
              <a:t>AURUM.</a:t>
            </a:r>
            <a:endParaRPr lang="en-US" altLang="zh-CN" b="1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633" y="3679372"/>
            <a:ext cx="3850929" cy="2749564"/>
          </a:xfrm>
          <a:prstGeom prst="rect">
            <a:avLst/>
          </a:prstGeom>
        </p:spPr>
      </p:pic>
      <p:pic>
        <p:nvPicPr>
          <p:cNvPr id="12" name="Picture 2" descr="https://upload-images.jianshu.io/upload_images/3404352-bb527c24fb8d54c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006" y="4037065"/>
            <a:ext cx="4722793" cy="233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6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inghu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7030A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singhua" id="{D780B322-CDB6-4BA8-92AF-5C3DE9114273}" vid="{85E16F8F-05B1-4403-9C71-87521E2523D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Tsinghua</Template>
  <TotalTime>79779</TotalTime>
  <Words>1149</Words>
  <Application>Microsoft Office PowerPoint</Application>
  <PresentationFormat>宽屏</PresentationFormat>
  <Paragraphs>98</Paragraphs>
  <Slides>22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新細明體</vt:lpstr>
      <vt:lpstr>方正粗黑宋简体</vt:lpstr>
      <vt:lpstr>宋体</vt:lpstr>
      <vt:lpstr>Microsoft YaHei</vt:lpstr>
      <vt:lpstr>Arial</vt:lpstr>
      <vt:lpstr>Calibri</vt:lpstr>
      <vt:lpstr>Times New Roman</vt:lpstr>
      <vt:lpstr>Wingdings</vt:lpstr>
      <vt:lpstr>Wingdings 2</vt:lpstr>
      <vt:lpstr>Tsinghua</vt:lpstr>
      <vt:lpstr>Data Collection ——Data Acquisition——</vt:lpstr>
      <vt:lpstr>Contents</vt:lpstr>
      <vt:lpstr>Data Acquisition</vt:lpstr>
      <vt:lpstr>Data Acquisition</vt:lpstr>
      <vt:lpstr>Data Acquisition——Data Discovery</vt:lpstr>
      <vt:lpstr>Data Acquisition——Data Discovery</vt:lpstr>
      <vt:lpstr>Data Acquisition——Data Discovery</vt:lpstr>
      <vt:lpstr>Data Acquisition</vt:lpstr>
      <vt:lpstr>Data Acquisition——Data Discovery</vt:lpstr>
      <vt:lpstr>Data Acquisition——Data Discovery</vt:lpstr>
      <vt:lpstr>Data Acquisition——Data Augmentation</vt:lpstr>
      <vt:lpstr>Data Acquisition——Data Augmentation</vt:lpstr>
      <vt:lpstr>Data Acquisition——Data Generation</vt:lpstr>
      <vt:lpstr>Data Acquisition——Data Generation</vt:lpstr>
      <vt:lpstr>Data Acquisition——Data Generation</vt:lpstr>
      <vt:lpstr>Data Acquisition——Data Generation</vt:lpstr>
      <vt:lpstr>Data Acquisition——Data Generation</vt:lpstr>
      <vt:lpstr>Data Acquisition——Data Generation</vt:lpstr>
      <vt:lpstr>Data Acquisition——Data Generation</vt:lpstr>
      <vt:lpstr>Data Acquisition——Data Generation</vt:lpstr>
      <vt:lpstr>Contents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新闻和用户生成内容的交互分析</dc:title>
  <dc:creator>Lei Hou</dc:creator>
  <cp:lastModifiedBy>xuhua</cp:lastModifiedBy>
  <cp:revision>6155</cp:revision>
  <cp:lastPrinted>2019-04-19T01:46:34Z</cp:lastPrinted>
  <dcterms:created xsi:type="dcterms:W3CDTF">2013-09-16T02:46:25Z</dcterms:created>
  <dcterms:modified xsi:type="dcterms:W3CDTF">2022-03-28T07:40:39Z</dcterms:modified>
</cp:coreProperties>
</file>